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3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5" r:id="rId89"/>
    <p:sldId id="346" r:id="rId90"/>
    <p:sldId id="347" r:id="rId91"/>
    <p:sldId id="349" r:id="rId92"/>
    <p:sldId id="350" r:id="rId93"/>
    <p:sldId id="352" r:id="rId94"/>
    <p:sldId id="353" r:id="rId95"/>
  </p:sldIdLst>
  <p:sldSz cx="9144000" cy="6858000" type="screen4x3"/>
  <p:notesSz cx="6858000" cy="9144000"/>
  <p:defaultTextStyle>
    <a:defPPr>
      <a:defRPr lang="en-C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16">
          <p15:clr>
            <a:srgbClr val="A4A3A4"/>
          </p15:clr>
        </p15:guide>
        <p15:guide id="2" pos="2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566" y="72"/>
      </p:cViewPr>
      <p:guideLst>
        <p:guide orient="horz" pos="3016"/>
        <p:guide pos="2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2BF00-324C-4225-9711-9499E3CFA81C}" type="datetimeFigureOut">
              <a:rPr lang="en-US" smtClean="0"/>
              <a:pPr/>
              <a:t>9/5/2023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E4854-F2AA-4AB7-A118-6EFD34BE5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4854-F2AA-4AB7-A118-6EFD34BE52B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450" y="2974705"/>
            <a:ext cx="6261100" cy="20525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5426288"/>
            <a:ext cx="5156200" cy="244714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9/5/2023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9/5/2023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40350" y="536423"/>
            <a:ext cx="1657350" cy="114067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8300" y="536423"/>
            <a:ext cx="4849283" cy="114067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9/5/2023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9/5/2023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863" y="6153339"/>
            <a:ext cx="6261100" cy="190186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863" y="4058633"/>
            <a:ext cx="6261100" cy="209470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9/5/2023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2234355"/>
            <a:ext cx="3253317" cy="63195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44383" y="2234355"/>
            <a:ext cx="3253317" cy="63195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9/5/2023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300" y="2143474"/>
            <a:ext cx="3254596" cy="8932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" y="3036771"/>
            <a:ext cx="3254596" cy="5517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41827" y="2143474"/>
            <a:ext cx="3255874" cy="8932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41827" y="3036771"/>
            <a:ext cx="3255874" cy="5517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9/5/2023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9/5/2023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9/5/2023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1" y="381259"/>
            <a:ext cx="2423363" cy="162256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9901" y="381259"/>
            <a:ext cx="4117799" cy="81726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8301" y="2003825"/>
            <a:ext cx="2423363" cy="6550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9/5/2023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788" y="6703060"/>
            <a:ext cx="4419600" cy="7913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43788" y="855615"/>
            <a:ext cx="4419600" cy="57454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788" y="7494394"/>
            <a:ext cx="4419600" cy="11238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523B-E035-4CAE-A96A-58211FC229D1}" type="datetimeFigureOut">
              <a:rPr lang="en-US" smtClean="0"/>
              <a:pPr/>
              <a:t>9/5/2023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8300" y="383477"/>
            <a:ext cx="6629400" cy="1595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300" y="2234355"/>
            <a:ext cx="6629400" cy="6319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8300" y="8875350"/>
            <a:ext cx="1718733" cy="509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8523B-E035-4CAE-A96A-58211FC229D1}" type="datetimeFigureOut">
              <a:rPr lang="en-US" smtClean="0"/>
              <a:pPr/>
              <a:t>9/5/2023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16717" y="8875350"/>
            <a:ext cx="2332567" cy="509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78967" y="8875350"/>
            <a:ext cx="1718733" cy="509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DFF54-6BA4-4515-87CA-28703F844993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1223327" y="1772816"/>
            <a:ext cx="6697346" cy="141064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520"/>
              </a:lnSpc>
            </a:pPr>
            <a:r>
              <a:rPr lang="en-CA" sz="4810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Pathophysiology of the </a:t>
            </a:r>
          </a:p>
          <a:p>
            <a:pPr>
              <a:lnSpc>
                <a:spcPts val="5520"/>
              </a:lnSpc>
            </a:pPr>
            <a:r>
              <a:rPr lang="en-CA" sz="4810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      locomotor system</a:t>
            </a:r>
            <a:endParaRPr lang="en-CA" sz="4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/>
          <p:nvPr/>
        </p:nvSpPr>
        <p:spPr>
          <a:xfrm>
            <a:off x="1696212" y="526207"/>
            <a:ext cx="5751575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Long bones consist of 
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725770" y="2350368"/>
            <a:ext cx="5172891" cy="47448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ctr">
              <a:lnSpc>
                <a:spcPts val="3680"/>
              </a:lnSpc>
            </a:pPr>
            <a:r>
              <a:rPr lang="en-CA" sz="3206" dirty="0">
                <a:solidFill>
                  <a:srgbClr val="000000"/>
                </a:solidFill>
                <a:latin typeface="Palatino Linotype"/>
                <a:cs typeface="Palatino Linotype"/>
              </a:rPr>
              <a:t>long middle part - diaphysis</a:t>
            </a:r>
            <a:endParaRPr lang="en-CA" sz="3206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087247" y="3191755"/>
            <a:ext cx="4449936" cy="47448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ctr"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wider neck - metaphysis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156175" y="4065397"/>
            <a:ext cx="4381008" cy="47448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ctr"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wide ending - epiphysis</a:t>
            </a:r>
            <a:endParaRPr lang="en-CA" sz="3204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/>
          <p:cNvSpPr txBox="1"/>
          <p:nvPr/>
        </p:nvSpPr>
        <p:spPr>
          <a:xfrm>
            <a:off x="889902" y="200038"/>
            <a:ext cx="7050007" cy="65402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Periosteum and endosteum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74357" y="1144662"/>
            <a:ext cx="7281096" cy="172964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35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The bone is lined with a membrane, solid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a layer of connective tissue called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periosteum in which blood vessels are located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74357" y="2500882"/>
            <a:ext cx="6020879" cy="4103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800" dirty="0">
                <a:solidFill>
                  <a:srgbClr val="000000"/>
                </a:solidFill>
                <a:latin typeface="Arial"/>
                <a:cs typeface="Arial"/>
              </a:rPr>
              <a:t>endosteum is the covering membrane</a:t>
            </a:r>
            <a:endParaRPr lang="en-CA" sz="28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62423" y="2939058"/>
            <a:ext cx="4520468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spongy bone spaces, cavities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62423" y="3402320"/>
            <a:ext cx="6996595" cy="42223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bone marrow, contains osteoprogenitor cells</a:t>
            </a:r>
            <a:endParaRPr lang="en-CA" sz="2795" dirty="0">
              <a:solidFill>
                <a:srgbClr val="0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0C8179-63B5-AD95-5388-7863E2C2FA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982" y="3824551"/>
            <a:ext cx="5733963" cy="286698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B080956-C88F-146D-A492-F9BA2FF8E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2895600" y="444500"/>
            <a:ext cx="3470502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6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Bone marrow
</a:t>
            </a:r>
            <a:endParaRPr lang="en-CA" sz="4406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98500" y="1765300"/>
            <a:ext cx="3228448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Arial"/>
                <a:cs typeface="Arial"/>
              </a:rPr>
              <a:t>• Long-bone cavities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98500" y="2628900"/>
            <a:ext cx="6117059" cy="12695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300"/>
              </a:lnSpc>
            </a:pPr>
            <a:r>
              <a:rPr lang="en-CA" sz="2798" dirty="0">
                <a:solidFill>
                  <a:srgbClr val="000000"/>
                </a:solidFill>
                <a:latin typeface="Arial"/>
                <a:cs typeface="Arial"/>
              </a:rPr>
              <a:t>• Sponge bone cavities (adults)- spine,</a:t>
            </a:r>
            <a:br>
              <a:rPr lang="en-CA" sz="2798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CA" sz="2798" dirty="0">
                <a:solidFill>
                  <a:srgbClr val="000000"/>
                </a:solidFill>
                <a:latin typeface="Arial"/>
                <a:cs typeface="Arial"/>
              </a:rPr>
              <a:t>ribs , sternum, pelvis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98500" y="3911600"/>
            <a:ext cx="6546664" cy="129362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GB" sz="2795" dirty="0">
                <a:solidFill>
                  <a:srgbClr val="000000"/>
                </a:solidFill>
                <a:latin typeface="Arial"/>
                <a:cs typeface="Arial"/>
              </a:rPr>
              <a:t>• Red bone marrow-producing blood cells</a:t>
            </a:r>
            <a:br>
              <a:rPr lang="en-GB" sz="2795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GB" sz="2795" dirty="0">
                <a:solidFill>
                  <a:srgbClr val="000000"/>
                </a:solidFill>
                <a:latin typeface="Arial"/>
                <a:cs typeface="Arial"/>
              </a:rPr>
              <a:t>Elements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98500" y="5207000"/>
            <a:ext cx="7041928" cy="129362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GB" sz="2795" dirty="0">
                <a:solidFill>
                  <a:srgbClr val="000000"/>
                </a:solidFill>
                <a:latin typeface="Arial"/>
                <a:cs typeface="Arial"/>
              </a:rPr>
              <a:t>• The yellow bone marrow consists mainly of</a:t>
            </a:r>
            <a:br>
              <a:rPr lang="en-GB" sz="2795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GB" sz="2795" dirty="0">
                <a:solidFill>
                  <a:srgbClr val="000000"/>
                </a:solidFill>
                <a:latin typeface="Arial"/>
                <a:cs typeface="Arial"/>
              </a:rPr>
              <a:t>adipose tissue
</a:t>
            </a:r>
            <a:endParaRPr lang="en-CA" sz="2798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2811199" y="254050"/>
            <a:ext cx="2970365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6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Bone tissue
</a:t>
            </a:r>
            <a:endParaRPr lang="en-CA" sz="4406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22300" y="1384300"/>
            <a:ext cx="1598194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2" dirty="0">
                <a:solidFill>
                  <a:srgbClr val="FF9900"/>
                </a:solidFill>
                <a:latin typeface="Palatino Linotype"/>
                <a:cs typeface="Palatino Linotype"/>
              </a:rPr>
              <a:t>• bone cells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22300" y="1828800"/>
            <a:ext cx="2109552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Times New Roman"/>
                <a:cs typeface="Times New Roman"/>
              </a:rPr>
              <a:t>- osteoprogenitor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22300" y="2273300"/>
            <a:ext cx="1529265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Times New Roman"/>
                <a:cs typeface="Times New Roman"/>
              </a:rPr>
              <a:t>- osteoblasts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22300" y="2717800"/>
            <a:ext cx="1460336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Times New Roman"/>
                <a:cs typeface="Times New Roman"/>
              </a:rPr>
              <a:t>- osteocytes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22300" y="3149600"/>
            <a:ext cx="1511632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2" dirty="0">
                <a:solidFill>
                  <a:srgbClr val="000000"/>
                </a:solidFill>
                <a:latin typeface="Times New Roman"/>
                <a:cs typeface="Times New Roman"/>
              </a:rPr>
              <a:t>- osteoclasts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622300" y="3594100"/>
            <a:ext cx="4656275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FF9900"/>
                </a:solidFill>
                <a:latin typeface="Palatino Linotype"/>
                <a:cs typeface="Palatino Linotype"/>
              </a:rPr>
              <a:t>• Bone weft (extracellular matrix):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622300" y="4025900"/>
            <a:ext cx="5752087" cy="11039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342900" indent="-342900">
              <a:lnSpc>
                <a:spcPts val="2850"/>
              </a:lnSpc>
              <a:buFontTx/>
              <a:buChar char="-"/>
              <a:tabLst>
                <a:tab pos="342900" algn="l"/>
                <a:tab pos="342900" algn="l"/>
              </a:tabLst>
            </a:pPr>
            <a:r>
              <a:rPr lang="en-CA" sz="2400" dirty="0">
                <a:solidFill>
                  <a:srgbClr val="000000"/>
                </a:solidFill>
                <a:latin typeface="Calibri"/>
                <a:cs typeface="Calibri"/>
              </a:rPr>
              <a:t>organic matter (35%): </a:t>
            </a:r>
          </a:p>
          <a:p>
            <a:pPr marL="342900" indent="-342900">
              <a:lnSpc>
                <a:spcPts val="2850"/>
              </a:lnSpc>
              <a:buFontTx/>
              <a:buChar char="-"/>
              <a:tabLst>
                <a:tab pos="342900" algn="l"/>
                <a:tab pos="342900" algn="l"/>
              </a:tabLst>
            </a:pPr>
            <a:r>
              <a:rPr lang="en-CA" sz="2400" dirty="0">
                <a:solidFill>
                  <a:srgbClr val="000000"/>
                </a:solidFill>
                <a:latin typeface="Calibri"/>
                <a:cs typeface="Calibri"/>
              </a:rPr>
              <a:t>collagen fibers (type I, 90%) proteoglycans, </a:t>
            </a:r>
          </a:p>
          <a:p>
            <a:pPr marL="342900" indent="-342900">
              <a:lnSpc>
                <a:spcPts val="2850"/>
              </a:lnSpc>
              <a:buFontTx/>
              <a:buChar char="-"/>
              <a:tabLst>
                <a:tab pos="342900" algn="l"/>
                <a:tab pos="342900" algn="l"/>
              </a:tabLst>
            </a:pPr>
            <a:r>
              <a:rPr lang="en-CA" sz="2400" dirty="0">
                <a:solidFill>
                  <a:srgbClr val="000000"/>
                </a:solidFill>
                <a:latin typeface="Calibri"/>
                <a:cs typeface="Calibri"/>
              </a:rPr>
              <a:t>osteocalcin, </a:t>
            </a:r>
            <a:r>
              <a:rPr lang="en-CA" sz="2400" dirty="0" err="1">
                <a:solidFill>
                  <a:srgbClr val="000000"/>
                </a:solidFill>
                <a:latin typeface="Calibri"/>
                <a:cs typeface="Calibri"/>
              </a:rPr>
              <a:t>osteopontin</a:t>
            </a:r>
            <a:r>
              <a:rPr lang="en-CA" sz="2400" dirty="0">
                <a:solidFill>
                  <a:srgbClr val="000000"/>
                </a:solidFill>
                <a:latin typeface="Calibri"/>
                <a:cs typeface="Calibri"/>
              </a:rPr>
              <a:t>, laminin, lipids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22300" y="5194300"/>
            <a:ext cx="6680868" cy="73206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342900" indent="-342900">
              <a:lnSpc>
                <a:spcPts val="2900"/>
              </a:lnSpc>
              <a:buFontTx/>
              <a:buChar char="-"/>
              <a:tabLst>
                <a:tab pos="342900" algn="l"/>
              </a:tabLst>
            </a:pPr>
            <a:r>
              <a:rPr lang="en-CA" sz="2400" dirty="0">
                <a:solidFill>
                  <a:srgbClr val="000000"/>
                </a:solidFill>
                <a:latin typeface="Calibri"/>
                <a:cs typeface="Calibri"/>
              </a:rPr>
              <a:t>inorganic substances (65%): crystallized minerals – </a:t>
            </a:r>
          </a:p>
          <a:p>
            <a:pPr marL="342900" indent="-342900">
              <a:lnSpc>
                <a:spcPts val="2900"/>
              </a:lnSpc>
              <a:buFontTx/>
              <a:buChar char="-"/>
              <a:tabLst>
                <a:tab pos="342900" algn="l"/>
              </a:tabLst>
            </a:pPr>
            <a:r>
              <a:rPr lang="en-CA" sz="2400" dirty="0">
                <a:solidFill>
                  <a:srgbClr val="000000"/>
                </a:solidFill>
                <a:latin typeface="Calibri"/>
                <a:cs typeface="Calibri"/>
              </a:rPr>
              <a:t>hydroxyapatite Ca5(PO4)3(OH)2</a:t>
            </a:r>
            <a:endParaRPr lang="en-CA" sz="2334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/>
          <p:nvPr/>
        </p:nvSpPr>
        <p:spPr>
          <a:xfrm>
            <a:off x="2667000" y="152400"/>
            <a:ext cx="3021661" cy="65402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4" dirty="0">
                <a:solidFill>
                  <a:srgbClr val="FF0000"/>
                </a:solidFill>
                <a:latin typeface="Palatino Linotype Bold"/>
                <a:cs typeface="Palatino Linotype Bold"/>
              </a:rPr>
              <a:t>Osteoblasts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44555" y="1236440"/>
            <a:ext cx="7652736" cy="48436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lang="en-GB" sz="3206" dirty="0">
                <a:solidFill>
                  <a:srgbClr val="000000"/>
                </a:solidFill>
                <a:latin typeface="Palatino Linotype"/>
                <a:cs typeface="Palatino Linotype"/>
              </a:rPr>
              <a:t>• Originate from: mesenchymal stem cells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28600" y="1816100"/>
            <a:ext cx="7397859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Ossification - the formation of osteoid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28600" y="2298700"/>
            <a:ext cx="4701608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6" dirty="0">
                <a:solidFill>
                  <a:srgbClr val="000000"/>
                </a:solidFill>
                <a:latin typeface="Palatino Linotype"/>
                <a:cs typeface="Palatino Linotype"/>
              </a:rPr>
              <a:t>• Calcification of osteoid
</a:t>
            </a:r>
            <a:endParaRPr lang="en-CA" sz="3206" dirty="0">
              <a:solidFill>
                <a:srgbClr val="0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FB9476-FD4C-7015-838F-AFAC31455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915" y="2860375"/>
            <a:ext cx="5529829" cy="36798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/>
          <p:cNvSpPr txBox="1"/>
          <p:nvPr/>
        </p:nvSpPr>
        <p:spPr>
          <a:xfrm>
            <a:off x="2965636" y="476672"/>
            <a:ext cx="2736327" cy="53065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ctr">
              <a:lnSpc>
                <a:spcPts val="4140"/>
              </a:lnSpc>
            </a:pPr>
            <a:r>
              <a:rPr lang="en-CA" sz="400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Osteoblasts</a:t>
            </a:r>
            <a:endParaRPr lang="en-CA" sz="4000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28600" y="1669430"/>
            <a:ext cx="1506823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Products: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28600" y="2075830"/>
            <a:ext cx="9039334" cy="129426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CA" sz="2795" dirty="0" err="1">
                <a:solidFill>
                  <a:srgbClr val="000000"/>
                </a:solidFill>
                <a:latin typeface="Palatino Linotype"/>
                <a:cs typeface="Palatino Linotype"/>
              </a:rPr>
              <a:t>Osteopontin</a:t>
            </a: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, osteocalcin, bone sialoprotein fibronectin, </a:t>
            </a:r>
          </a:p>
          <a:p>
            <a:pPr>
              <a:lnSpc>
                <a:spcPts val="340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some growth factors, alkaline phosphatase, </a:t>
            </a:r>
          </a:p>
          <a:p>
            <a:pPr>
              <a:lnSpc>
                <a:spcPts val="340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tenascin (glycoprotein matrix)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28600" y="4234830"/>
            <a:ext cx="7021153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The synthetic activity of osteoblasts is under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28600" y="4641230"/>
            <a:ext cx="6702156" cy="129362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control of many factors: growth factors,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hormones (parathormones, sex hormones)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2555776" y="476672"/>
            <a:ext cx="2537554" cy="6268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00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Osteocytes</a:t>
            </a:r>
            <a:endParaRPr lang="en-CA" sz="4000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689100" y="1993900"/>
            <a:ext cx="4305666" cy="47448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6" dirty="0">
                <a:solidFill>
                  <a:srgbClr val="000000"/>
                </a:solidFill>
                <a:latin typeface="Palatino Linotype"/>
                <a:cs typeface="Palatino Linotype"/>
              </a:rPr>
              <a:t>osteoblasts "trapped" in</a:t>
            </a:r>
            <a:endParaRPr lang="en-CA" sz="3206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032000" y="2476500"/>
            <a:ext cx="3876061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osteoid - mature cells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89100" y="3657600"/>
            <a:ext cx="7064434" cy="97462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they are located in the area </a:t>
            </a:r>
          </a:p>
          <a:p>
            <a:pPr>
              <a:lnSpc>
                <a:spcPts val="3800"/>
              </a:lnSpc>
            </a:pP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of the hardened bone of the subclavian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89100" y="5359400"/>
            <a:ext cx="5951950" cy="47448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maintenance of the bone tissue</a:t>
            </a:r>
            <a:endParaRPr lang="en-CA" sz="3204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2463800" y="863600"/>
            <a:ext cx="2927083" cy="65402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Osteoclasts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612900" y="2514600"/>
            <a:ext cx="5251438" cy="13931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• Multi-nucleus originating from</a:t>
            </a:r>
            <a:b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hematopoietic stem cells,</a:t>
            </a:r>
            <a:b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monocyte precursors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12900" y="4000500"/>
            <a:ext cx="3914533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8" dirty="0">
                <a:solidFill>
                  <a:srgbClr val="000000"/>
                </a:solidFill>
                <a:latin typeface="Palatino Linotype"/>
                <a:cs typeface="Palatino Linotype"/>
              </a:rPr>
              <a:t>• Large, phagocytic cells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612900" y="4876800"/>
            <a:ext cx="4685578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The role of bone resorption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2197280" y="558855"/>
            <a:ext cx="5079917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6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Learning objectives
</a:t>
            </a:r>
            <a:endParaRPr lang="en-CA" sz="4406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03300" y="1917700"/>
            <a:ext cx="6460102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06" dirty="0">
                <a:solidFill>
                  <a:srgbClr val="000000"/>
                </a:solidFill>
                <a:latin typeface="Palatino Linotype"/>
                <a:cs typeface="Palatino Linotype"/>
              </a:rPr>
              <a:t>• Students will be briefly reminded
</a:t>
            </a:r>
            <a:endParaRPr lang="en-CA" sz="3206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46200" y="2374900"/>
            <a:ext cx="5378075" cy="148386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Basic physiological functions.</a:t>
            </a:r>
            <a:b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locomotor system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03300" y="4089400"/>
            <a:ext cx="6273897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</a:t>
            </a: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To teach students the causes and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52996" y="4597345"/>
            <a:ext cx="5748369" cy="142346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the mechanism of emergence of</a:t>
            </a:r>
          </a:p>
          <a:p>
            <a:pPr>
              <a:lnSpc>
                <a:spcPts val="3680"/>
              </a:lnSpc>
            </a:pP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the most important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71001" y="5579779"/>
            <a:ext cx="6192401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06" dirty="0">
                <a:solidFill>
                  <a:srgbClr val="000000"/>
                </a:solidFill>
                <a:latin typeface="Palatino Linotype"/>
                <a:cs typeface="Palatino Linotype"/>
              </a:rPr>
              <a:t>disorders of the locomotor system
</a:t>
            </a:r>
            <a:endParaRPr lang="en-CA" sz="3206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673100" y="977900"/>
            <a:ext cx="7954101" cy="110286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300"/>
              </a:lnSpc>
            </a:pPr>
            <a:r>
              <a:rPr lang="en-GB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Inorganic substances in bone tissue – </a:t>
            </a:r>
          </a:p>
          <a:p>
            <a:pPr>
              <a:lnSpc>
                <a:spcPts val="4300"/>
              </a:lnSpc>
            </a:pPr>
            <a:r>
              <a:rPr lang="en-GB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crystallized minerals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74700" y="3073400"/>
            <a:ext cx="3472297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4" dirty="0">
                <a:solidFill>
                  <a:srgbClr val="FF9900"/>
                </a:solidFill>
                <a:latin typeface="Palatino Linotype"/>
                <a:cs typeface="Palatino Linotype"/>
              </a:rPr>
              <a:t>• Hydroxyapatite -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74918" y="3804952"/>
            <a:ext cx="4616648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(calcium phosphate salts)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74700" y="4635500"/>
            <a:ext cx="3513782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 Calcium carbonate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74700" y="5461000"/>
            <a:ext cx="3093796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Calcium fluoride
</a:t>
            </a:r>
            <a:endParaRPr lang="en-CA" sz="3204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2146300" y="673100"/>
            <a:ext cx="3755836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6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Bone structure
</a:t>
            </a:r>
            <a:endParaRPr lang="en-CA" sz="4406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765300" y="2374900"/>
            <a:ext cx="2737929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14" b="1" dirty="0">
                <a:solidFill>
                  <a:srgbClr val="FF9900"/>
                </a:solidFill>
                <a:latin typeface="Palatino Linotype Bold"/>
                <a:cs typeface="Palatino Linotype Bold"/>
              </a:rPr>
              <a:t>compact bone-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765300" y="2857500"/>
            <a:ext cx="3047309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14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(dense, calcified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765300" y="3340100"/>
            <a:ext cx="4496424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16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the extracellular matrix)
</a:t>
            </a:r>
            <a:endParaRPr lang="en-CA" sz="3206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816100" y="4521200"/>
            <a:ext cx="2553584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14" b="1" dirty="0">
                <a:solidFill>
                  <a:srgbClr val="FF9900"/>
                </a:solidFill>
                <a:latin typeface="Palatino Linotype Bold"/>
                <a:cs typeface="Palatino Linotype Bold"/>
              </a:rPr>
              <a:t>spongy bone-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816100" y="5016500"/>
            <a:ext cx="4640694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16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(cross-linked trabeculae)
</a:t>
            </a:r>
            <a:endParaRPr lang="en-CA" sz="3206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2362200" y="457200"/>
            <a:ext cx="2970365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Bone tissue
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22300" y="1803400"/>
            <a:ext cx="2470228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FF9900"/>
                </a:solidFill>
                <a:latin typeface="Palatino Linotype"/>
                <a:cs typeface="Palatino Linotype"/>
              </a:rPr>
              <a:t>• lamellar bone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22300" y="2794000"/>
            <a:ext cx="4602222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GB" sz="2795" dirty="0">
                <a:solidFill>
                  <a:srgbClr val="000000"/>
                </a:solidFill>
                <a:latin typeface="Times New Roman"/>
                <a:cs typeface="Times New Roman"/>
              </a:rPr>
              <a:t>- lamellas in concentric, parallel</a:t>
            </a:r>
            <a:br>
              <a:rPr lang="en-GB" sz="2795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GB" sz="2795" dirty="0">
                <a:solidFill>
                  <a:srgbClr val="000000"/>
                </a:solidFill>
                <a:latin typeface="Times New Roman"/>
                <a:cs typeface="Times New Roman"/>
              </a:rPr>
              <a:t>Layers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22300" y="4823296"/>
            <a:ext cx="6798336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GB" sz="2795" dirty="0">
                <a:solidFill>
                  <a:srgbClr val="000000"/>
                </a:solidFill>
                <a:latin typeface="Times New Roman"/>
                <a:cs typeface="Times New Roman"/>
              </a:rPr>
              <a:t>- spongy (trabecular) bone plate and</a:t>
            </a:r>
            <a:br>
              <a:rPr lang="en-GB" sz="2795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GB" sz="2795" dirty="0">
                <a:solidFill>
                  <a:srgbClr val="000000"/>
                </a:solidFill>
                <a:latin typeface="Times New Roman"/>
                <a:cs typeface="Times New Roman"/>
              </a:rPr>
              <a:t>the stairwells, the trabeculae are interconnected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65200" y="5585296"/>
            <a:ext cx="4583242" cy="76944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making an incorrect network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39552" y="3713088"/>
            <a:ext cx="3943387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FF6600"/>
                </a:solidFill>
                <a:latin typeface="Times New Roman"/>
                <a:cs typeface="Times New Roman"/>
              </a:rPr>
              <a:t>− osteon or Havers systems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084"/>
            <a:ext cx="9144000" cy="68453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1384300" y="368300"/>
            <a:ext cx="5442195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6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Havers bone systems
</a:t>
            </a:r>
            <a:endParaRPr lang="en-CA" sz="4406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124700" y="1257300"/>
            <a:ext cx="1080424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5" b="1" dirty="0">
                <a:solidFill>
                  <a:srgbClr val="FF6600"/>
                </a:solidFill>
                <a:latin typeface="Palatino Linotype Bold"/>
                <a:cs typeface="Palatino Linotype Bold"/>
              </a:rPr>
              <a:t>osteon</a:t>
            </a:r>
          </a:p>
          <a:p>
            <a:pPr>
              <a:lnSpc>
                <a:spcPts val="3220"/>
              </a:lnSpc>
            </a:pP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469900" y="1638300"/>
            <a:ext cx="2678618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  <a:tabLst>
                <a:tab pos="342900" algn="l"/>
              </a:tabLst>
            </a:pPr>
            <a:r>
              <a:rPr lang="en-CA" sz="2400" dirty="0">
                <a:solidFill>
                  <a:srgbClr val="FF9900"/>
                </a:solidFill>
                <a:latin typeface="Palatino Linotype"/>
                <a:cs typeface="Palatino Linotype"/>
              </a:rPr>
              <a:t>Osteon with central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12800" y="2349500"/>
            <a:ext cx="2332370" cy="66684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CA" sz="2412" b="1" dirty="0">
                <a:solidFill>
                  <a:srgbClr val="FF9900"/>
                </a:solidFill>
                <a:latin typeface="Palatino Linotype Bold"/>
                <a:cs typeface="Palatino Linotype Bold"/>
              </a:rPr>
              <a:t>Haversian canal </a:t>
            </a:r>
          </a:p>
          <a:p>
            <a:pPr>
              <a:lnSpc>
                <a:spcPts val="2600"/>
              </a:lnSpc>
            </a:pPr>
            <a:r>
              <a:rPr lang="en-CA" sz="2412" b="1" dirty="0">
                <a:solidFill>
                  <a:srgbClr val="FF9900"/>
                </a:solidFill>
                <a:latin typeface="Palatino Linotype Bold"/>
                <a:cs typeface="Palatino Linotype Bold"/>
              </a:rPr>
              <a:t>containing: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98471" y="3414754"/>
            <a:ext cx="777457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-Cells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927100" y="3797300"/>
            <a:ext cx="1984069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2" dirty="0">
                <a:solidFill>
                  <a:srgbClr val="000000"/>
                </a:solidFill>
                <a:latin typeface="Palatino Linotype"/>
                <a:cs typeface="Palatino Linotype"/>
              </a:rPr>
              <a:t>- blood vessels
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927100" y="4203700"/>
            <a:ext cx="1073564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- nerves</a:t>
            </a:r>
          </a:p>
          <a:p>
            <a:pPr>
              <a:lnSpc>
                <a:spcPts val="2760"/>
              </a:lnSpc>
            </a:pP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69900" y="4610100"/>
            <a:ext cx="2903680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FF9900"/>
                </a:solidFill>
                <a:latin typeface="Palatino Linotype"/>
                <a:cs typeface="Palatino Linotype"/>
              </a:rPr>
              <a:t>• Volkmann Channel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927100" y="5016500"/>
            <a:ext cx="1362552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-Connects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206500" y="5359400"/>
            <a:ext cx="1024319" cy="33342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65"/>
              </a:lnSpc>
            </a:pPr>
            <a:r>
              <a:rPr lang="en-CA" sz="2402" dirty="0">
                <a:solidFill>
                  <a:srgbClr val="000000"/>
                </a:solidFill>
                <a:latin typeface="Palatino Linotype"/>
                <a:cs typeface="Palatino Linotype"/>
              </a:rPr>
              <a:t>osteons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2984500" y="5994400"/>
            <a:ext cx="4484626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10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Havers Canal Volkmann Canal
</a:t>
            </a:r>
            <a:endParaRPr lang="en-CA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14" y="-13041"/>
            <a:ext cx="9144000" cy="6845300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1625600" y="749300"/>
            <a:ext cx="5610510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6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Blood vessels of bone
</a:t>
            </a:r>
            <a:endParaRPr lang="en-CA" sz="4406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546100" y="2286000"/>
            <a:ext cx="6684266" cy="97462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GB" sz="3204" dirty="0">
                <a:solidFill>
                  <a:srgbClr val="000000"/>
                </a:solidFill>
                <a:latin typeface="Arial"/>
                <a:cs typeface="Arial"/>
              </a:rPr>
              <a:t>• in Haversian and Volkmann canals </a:t>
            </a:r>
          </a:p>
          <a:p>
            <a:pPr>
              <a:lnSpc>
                <a:spcPts val="3800"/>
              </a:lnSpc>
            </a:pPr>
            <a:r>
              <a:rPr lang="en-GB" sz="3204" dirty="0">
                <a:solidFill>
                  <a:srgbClr val="000000"/>
                </a:solidFill>
                <a:latin typeface="Arial"/>
                <a:cs typeface="Arial"/>
              </a:rPr>
              <a:t>of compact bone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546100" y="3975100"/>
            <a:ext cx="6590522" cy="142346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04" dirty="0">
                <a:solidFill>
                  <a:srgbClr val="000000"/>
                </a:solidFill>
                <a:latin typeface="Arial"/>
                <a:cs typeface="Arial"/>
              </a:rPr>
              <a:t>• the sponge bone does not contain</a:t>
            </a:r>
          </a:p>
          <a:p>
            <a:pPr>
              <a:lnSpc>
                <a:spcPts val="3680"/>
              </a:lnSpc>
            </a:pPr>
            <a:r>
              <a:rPr lang="en-GB" sz="3204" dirty="0">
                <a:solidFill>
                  <a:srgbClr val="000000"/>
                </a:solidFill>
                <a:latin typeface="Arial"/>
                <a:cs typeface="Arial"/>
              </a:rPr>
              <a:t> blood vessels
</a:t>
            </a:r>
            <a:endParaRPr lang="en-CA" sz="3204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2274601" y="140434"/>
            <a:ext cx="5322664" cy="201856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5300"/>
              </a:lnSpc>
              <a:tabLst>
                <a:tab pos="1816100" algn="l"/>
              </a:tabLst>
            </a:pPr>
            <a: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Bone is metabolic</a:t>
            </a:r>
            <a:b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</a:br>
            <a: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          active
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50900" y="2133600"/>
            <a:ext cx="6830396" cy="146193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The internal structure of the bone is</a:t>
            </a:r>
            <a:b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maintained by reshaping-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93800" y="3111500"/>
            <a:ext cx="3220433" cy="47448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bone remodeling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50900" y="4318000"/>
            <a:ext cx="7082067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In physiological conditions, there are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93800" y="4800600"/>
            <a:ext cx="6416821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16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The balance between creation and
</a:t>
            </a:r>
            <a:endParaRPr lang="en-CA" sz="3206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193800" y="5283200"/>
            <a:ext cx="6655668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14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decomposition (resorption) of bone
</a:t>
            </a:r>
            <a:endParaRPr lang="en-CA" sz="3204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1041400" y="660400"/>
            <a:ext cx="6912149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GB" sz="3612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Regulation of calcium levels and
</a:t>
            </a:r>
            <a:endParaRPr lang="en-CA" sz="3602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692400" y="1219200"/>
            <a:ext cx="4890762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phosphate in the blood
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060700" y="3009900"/>
            <a:ext cx="1223092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dirty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600" dirty="0">
                <a:solidFill>
                  <a:srgbClr val="000000"/>
                </a:solidFill>
                <a:latin typeface="Palatino Linotype"/>
                <a:cs typeface="Palatino Linotype"/>
              </a:rPr>
              <a:t> PTH</a:t>
            </a:r>
          </a:p>
          <a:p>
            <a:pPr>
              <a:lnSpc>
                <a:spcPts val="4140"/>
              </a:lnSpc>
            </a:pP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060700" y="3835400"/>
            <a:ext cx="2825389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dirty="0">
                <a:solidFill>
                  <a:srgbClr val="000000"/>
                </a:solidFill>
                <a:latin typeface="Arial"/>
                <a:cs typeface="Arial"/>
              </a:rPr>
              <a:t>•</a:t>
            </a:r>
            <a:r>
              <a:rPr lang="en-CA" sz="3600" dirty="0">
                <a:solidFill>
                  <a:srgbClr val="000000"/>
                </a:solidFill>
                <a:latin typeface="Palatino Linotype"/>
                <a:cs typeface="Palatino Linotype"/>
              </a:rPr>
              <a:t> VITAMIN D</a:t>
            </a:r>
          </a:p>
          <a:p>
            <a:pPr>
              <a:lnSpc>
                <a:spcPts val="4140"/>
              </a:lnSpc>
            </a:pP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060700" y="4673600"/>
            <a:ext cx="3077446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dirty="0">
                <a:solidFill>
                  <a:srgbClr val="000000"/>
                </a:solidFill>
                <a:latin typeface="Arial"/>
                <a:cs typeface="Arial"/>
              </a:rPr>
              <a:t>• CALCITONIN
</a:t>
            </a:r>
            <a:endParaRPr lang="en-CA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2322456" y="295945"/>
            <a:ext cx="4265591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12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Factors that regulate
</a:t>
            </a:r>
            <a:endParaRPr lang="en-CA" sz="3602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651071" y="753064"/>
            <a:ext cx="3608360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bone remodeling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850900" y="1765300"/>
            <a:ext cx="5272277" cy="6155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  <a:tabLst>
                <a:tab pos="342900" algn="l"/>
              </a:tabLst>
            </a:pPr>
            <a:r>
              <a:rPr lang="en-GB" sz="2004" dirty="0">
                <a:solidFill>
                  <a:srgbClr val="000000"/>
                </a:solidFill>
                <a:latin typeface="Arial"/>
                <a:cs typeface="Arial"/>
              </a:rPr>
              <a:t>Factors that encourage bone resorption act to </a:t>
            </a:r>
          </a:p>
          <a:p>
            <a:pPr>
              <a:lnSpc>
                <a:spcPts val="2400"/>
              </a:lnSpc>
              <a:tabLst>
                <a:tab pos="342900" algn="l"/>
              </a:tabLst>
            </a:pPr>
            <a:r>
              <a:rPr lang="en-GB" sz="2004" dirty="0">
                <a:solidFill>
                  <a:srgbClr val="000000"/>
                </a:solidFill>
                <a:latin typeface="Arial"/>
                <a:cs typeface="Arial"/>
              </a:rPr>
              <a:t>stimulate the function of osteoclasts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50900" y="2451100"/>
            <a:ext cx="2943113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6">
                <a:solidFill>
                  <a:srgbClr val="000000"/>
                </a:solidFill>
                <a:latin typeface="Times New Roman"/>
                <a:cs typeface="Times New Roman"/>
              </a:rPr>
              <a:t>parathyroid hormone (PTH),
</a:t>
            </a:r>
            <a:endParaRPr lang="en-CA" sz="2006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50900" y="2819400"/>
            <a:ext cx="1250342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Times New Roman"/>
                <a:cs typeface="Times New Roman"/>
              </a:rPr>
              <a:t>- vitamin D,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850900" y="3187700"/>
            <a:ext cx="2415982" cy="2949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Times New Roman"/>
                <a:cs typeface="Times New Roman"/>
              </a:rPr>
              <a:t>- cytokines (TNF, IL-6)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50900" y="3556000"/>
            <a:ext cx="5522346" cy="2949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Times New Roman"/>
                <a:cs typeface="Times New Roman"/>
              </a:rPr>
              <a:t>- </a:t>
            </a:r>
            <a:r>
              <a:rPr lang="en-CA" sz="2004" dirty="0" err="1">
                <a:solidFill>
                  <a:srgbClr val="000000"/>
                </a:solidFill>
                <a:latin typeface="Times New Roman"/>
                <a:cs typeface="Times New Roman"/>
              </a:rPr>
              <a:t>osteoprotegerin</a:t>
            </a:r>
            <a:r>
              <a:rPr lang="en-CA" sz="2004" dirty="0">
                <a:solidFill>
                  <a:srgbClr val="000000"/>
                </a:solidFill>
                <a:latin typeface="Times New Roman"/>
                <a:cs typeface="Times New Roman"/>
              </a:rPr>
              <a:t> ligand (RANK-ligand /OPG-ligand)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850900" y="4292600"/>
            <a:ext cx="4990149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  <a:tabLst>
                <a:tab pos="342900" algn="l"/>
              </a:tabLst>
            </a:pPr>
            <a:r>
              <a:rPr lang="en-GB" sz="2004" dirty="0">
                <a:solidFill>
                  <a:srgbClr val="000000"/>
                </a:solidFill>
                <a:latin typeface="Arial"/>
                <a:cs typeface="Arial"/>
              </a:rPr>
              <a:t>• Factors that prevent bone resorption, work</a:t>
            </a:r>
            <a:br>
              <a:rPr lang="en-GB" sz="2004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GB" sz="2004" dirty="0">
                <a:solidFill>
                  <a:srgbClr val="000000"/>
                </a:solidFill>
                <a:latin typeface="Arial"/>
                <a:cs typeface="Arial"/>
              </a:rPr>
              <a:t>	inhibiting the function of osteoclasts 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850900" y="4965700"/>
            <a:ext cx="1227900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Times New Roman"/>
                <a:cs typeface="Times New Roman"/>
              </a:rPr>
              <a:t>- calcitonin,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850900" y="5334000"/>
            <a:ext cx="997068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Times New Roman"/>
                <a:cs typeface="Times New Roman"/>
              </a:rPr>
              <a:t>-Estrogen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850900" y="5702300"/>
            <a:ext cx="2494273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Times New Roman"/>
                <a:cs typeface="Times New Roman"/>
              </a:rPr>
              <a:t>- </a:t>
            </a:r>
            <a:r>
              <a:rPr lang="en-CA" sz="2004" dirty="0" err="1">
                <a:solidFill>
                  <a:srgbClr val="000000"/>
                </a:solidFill>
                <a:latin typeface="Times New Roman"/>
                <a:cs typeface="Times New Roman"/>
              </a:rPr>
              <a:t>osteoprotegerin</a:t>
            </a:r>
            <a:r>
              <a:rPr lang="en-CA" sz="2004" dirty="0">
                <a:solidFill>
                  <a:srgbClr val="000000"/>
                </a:solidFill>
                <a:latin typeface="Times New Roman"/>
                <a:cs typeface="Times New Roman"/>
              </a:rPr>
              <a:t> (OPG)
</a:t>
            </a:r>
            <a:endParaRPr lang="en-CA" sz="2004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3276600" y="139700"/>
            <a:ext cx="1510029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6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Joints
</a:t>
            </a:r>
            <a:endParaRPr lang="en-CA" sz="4406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546100" y="1244600"/>
            <a:ext cx="6141040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GB" sz="2004" dirty="0">
                <a:solidFill>
                  <a:srgbClr val="FF0000"/>
                </a:solidFill>
                <a:latin typeface="Palatino Linotype"/>
                <a:cs typeface="Palatino Linotype"/>
              </a:rPr>
              <a:t>• Two or more bones meet in the joints of the hip joint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901700" y="1536700"/>
            <a:ext cx="6467668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unites the pelvis and femur, the knee joins the femur and</a:t>
            </a:r>
            <a:b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shin bone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546100" y="2463800"/>
            <a:ext cx="6425926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immobile (synarthrosis) and movable (synovial ) joints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546100" y="3086100"/>
            <a:ext cx="6539098" cy="2949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the articular ends of the bone are covered with cartilage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46100" y="3695700"/>
            <a:ext cx="6916958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The joint is protected by a fibrous, resistant fibrous capsule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46100" y="4305300"/>
            <a:ext cx="6989542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  <a:tabLst>
                <a:tab pos="355600" algn="l"/>
                <a:tab pos="355600" algn="l"/>
              </a:tabLst>
            </a:pP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the inside of the sleeve is "coated" with a synovial membrane </a:t>
            </a:r>
          </a:p>
          <a:p>
            <a:pPr>
              <a:lnSpc>
                <a:spcPts val="2400"/>
              </a:lnSpc>
              <a:tabLst>
                <a:tab pos="355600" algn="l"/>
                <a:tab pos="355600" algn="l"/>
              </a:tabLst>
            </a:pP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that secretes synovial fluid that "lubricates“</a:t>
            </a:r>
          </a:p>
          <a:p>
            <a:pPr>
              <a:lnSpc>
                <a:spcPts val="2400"/>
              </a:lnSpc>
              <a:tabLst>
                <a:tab pos="355600" algn="l"/>
                <a:tab pos="355600" algn="l"/>
              </a:tabLst>
            </a:pP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 the joint and nourishes the cartilage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546100" y="5537200"/>
            <a:ext cx="8675452" cy="123110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  <a:tabLst>
                <a:tab pos="355600" algn="l"/>
                <a:tab pos="355600" algn="l"/>
              </a:tabLst>
            </a:pP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around the articular capsule are ligaments, tendons (extension of muscle</a:t>
            </a:r>
            <a:b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	the </a:t>
            </a:r>
            <a:r>
              <a:rPr lang="en-GB" sz="2004" dirty="0" err="1">
                <a:solidFill>
                  <a:srgbClr val="000000"/>
                </a:solidFill>
                <a:latin typeface="Palatino Linotype"/>
                <a:cs typeface="Palatino Linotype"/>
              </a:rPr>
              <a:t>fibers</a:t>
            </a: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 that connect the muscles and bones) and the muscles that allow</a:t>
            </a:r>
            <a:b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	wrist movements
</a:t>
            </a:r>
            <a:endParaRPr lang="en-CA" sz="2004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2407473" y="336631"/>
            <a:ext cx="3696525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6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Joint structure
</a:t>
            </a:r>
            <a:endParaRPr lang="en-CA" sz="4406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927100" y="1384300"/>
            <a:ext cx="2659382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FF9900"/>
                </a:solidFill>
                <a:latin typeface="Palatino Linotype"/>
                <a:cs typeface="Palatino Linotype"/>
              </a:rPr>
              <a:t>• articular cartilage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84300" y="1828800"/>
            <a:ext cx="1014445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cs typeface="Calibri"/>
              </a:rPr>
              <a:t>− elastic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384300" y="2235200"/>
            <a:ext cx="6310574" cy="79938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342900" indent="-342900">
              <a:lnSpc>
                <a:spcPts val="3150"/>
              </a:lnSpc>
              <a:buFontTx/>
              <a:buChar char="-"/>
            </a:pPr>
            <a:r>
              <a:rPr lang="fr-FR" sz="2400" dirty="0">
                <a:solidFill>
                  <a:srgbClr val="000000"/>
                </a:solidFill>
                <a:latin typeface="Calibri"/>
                <a:cs typeface="Calibri"/>
              </a:rPr>
              <a:t>hyaline type II </a:t>
            </a:r>
            <a:r>
              <a:rPr lang="fr-FR" sz="2400" dirty="0" err="1">
                <a:solidFill>
                  <a:srgbClr val="000000"/>
                </a:solidFill>
                <a:latin typeface="Calibri"/>
                <a:cs typeface="Calibri"/>
              </a:rPr>
              <a:t>collagen</a:t>
            </a:r>
            <a:r>
              <a:rPr lang="fr-FR" sz="24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400" dirty="0" err="1">
                <a:solidFill>
                  <a:srgbClr val="000000"/>
                </a:solidFill>
                <a:latin typeface="Calibri"/>
                <a:cs typeface="Calibri"/>
              </a:rPr>
              <a:t>predominates</a:t>
            </a:r>
            <a:r>
              <a:rPr lang="fr-FR" sz="2400" dirty="0">
                <a:solidFill>
                  <a:srgbClr val="000000"/>
                </a:solidFill>
                <a:latin typeface="Calibri"/>
                <a:cs typeface="Calibri"/>
              </a:rPr>
              <a:t> – </a:t>
            </a:r>
          </a:p>
          <a:p>
            <a:pPr marL="342900" indent="-342900">
              <a:lnSpc>
                <a:spcPts val="3150"/>
              </a:lnSpc>
              <a:buFontTx/>
              <a:buChar char="-"/>
            </a:pPr>
            <a:r>
              <a:rPr lang="fr-FR" sz="2400" dirty="0" err="1">
                <a:solidFill>
                  <a:srgbClr val="000000"/>
                </a:solidFill>
                <a:latin typeface="Calibri"/>
                <a:cs typeface="Calibri"/>
              </a:rPr>
              <a:t>fibro-cartilaginous</a:t>
            </a:r>
            <a:r>
              <a:rPr lang="fr-FR" sz="2400" dirty="0">
                <a:solidFill>
                  <a:srgbClr val="000000"/>
                </a:solidFill>
                <a:latin typeface="Calibri"/>
                <a:cs typeface="Calibri"/>
              </a:rPr>
              <a:t> type I </a:t>
            </a:r>
            <a:r>
              <a:rPr lang="fr-FR" sz="2400" dirty="0" err="1">
                <a:solidFill>
                  <a:srgbClr val="000000"/>
                </a:solidFill>
                <a:latin typeface="Calibri"/>
                <a:cs typeface="Calibri"/>
              </a:rPr>
              <a:t>collagen</a:t>
            </a:r>
            <a:r>
              <a:rPr lang="fr-FR" sz="24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400" dirty="0" err="1">
                <a:solidFill>
                  <a:srgbClr val="000000"/>
                </a:solidFill>
                <a:latin typeface="Calibri"/>
                <a:cs typeface="Calibri"/>
              </a:rPr>
              <a:t>predominates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27100" y="3517900"/>
            <a:ext cx="3768660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meniscus (medial, lateral)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927100" y="3962400"/>
            <a:ext cx="2909451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ligaments, capsules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927100" y="4406900"/>
            <a:ext cx="2632131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2" dirty="0">
                <a:solidFill>
                  <a:srgbClr val="000000"/>
                </a:solidFill>
                <a:latin typeface="Palatino Linotype"/>
                <a:cs typeface="Palatino Linotype"/>
              </a:rPr>
              <a:t>• bone, periosteum
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927100" y="4851400"/>
            <a:ext cx="4948471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synovial membrane/synovial fluid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927100" y="5283200"/>
            <a:ext cx="1354538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muscles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927100" y="5715000"/>
            <a:ext cx="6657272" cy="111569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342900" algn="l"/>
              </a:tabLst>
            </a:pP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• Cartilage does not have nerve endings, blood</a:t>
            </a:r>
            <a:b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	vessels and lymphatic vessels
</a:t>
            </a:r>
            <a:endParaRPr lang="en-CA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1790700" y="457200"/>
            <a:ext cx="5616922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4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Content of the lecture
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99592" y="1579065"/>
            <a:ext cx="8027839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Introduction (structure and function of bone and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572884" y="2032000"/>
            <a:ext cx="981038" cy="76944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50"/>
              </a:lnSpc>
            </a:pPr>
            <a:r>
              <a:rPr lang="en-CA" sz="2798" dirty="0">
                <a:solidFill>
                  <a:srgbClr val="000000"/>
                </a:solidFill>
                <a:latin typeface="Palatino Linotype"/>
                <a:cs typeface="Palatino Linotype"/>
              </a:rPr>
              <a:t>joints)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901681" y="2489200"/>
            <a:ext cx="5934317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Disruption of the locomotor system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99592" y="2988469"/>
            <a:ext cx="5273880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Metabolic diseases of the bones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899592" y="3416300"/>
            <a:ext cx="2192908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-Osteoporosis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99592" y="3915569"/>
            <a:ext cx="2348400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- </a:t>
            </a:r>
            <a:r>
              <a:rPr lang="en-CA" sz="2795" dirty="0" err="1">
                <a:solidFill>
                  <a:srgbClr val="000000"/>
                </a:solidFill>
                <a:latin typeface="Palatino Linotype"/>
                <a:cs typeface="Palatino Linotype"/>
              </a:rPr>
              <a:t>Osteomalacia</a:t>
            </a: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899592" y="4370785"/>
            <a:ext cx="2489464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Osteoarthritis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899592" y="4868566"/>
            <a:ext cx="4744889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Inflammation of bone tissue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895487" y="5234088"/>
            <a:ext cx="2335832" cy="76944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50"/>
              </a:lnSpc>
            </a:pPr>
            <a:r>
              <a:rPr lang="en-CA" sz="2798" dirty="0">
                <a:solidFill>
                  <a:srgbClr val="000000"/>
                </a:solidFill>
                <a:latin typeface="Palatino Linotype"/>
                <a:cs typeface="Palatino Linotype"/>
              </a:rPr>
              <a:t>(osteomyelitis)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895487" y="5705776"/>
            <a:ext cx="4324902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Healing of bone fractures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2095500" y="457200"/>
            <a:ext cx="3696525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Joint structure
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279900" y="1993900"/>
            <a:ext cx="3571491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the articular end of a bone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4432300" y="2527300"/>
            <a:ext cx="2396490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articular cartilage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4432300" y="3060700"/>
            <a:ext cx="2697854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synovial membrane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4584700" y="3911600"/>
            <a:ext cx="2258632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articular capsule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98500" y="5168900"/>
            <a:ext cx="1888337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synovial fluid
</a:t>
            </a:r>
            <a:endParaRPr lang="en-CA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2057400" y="457200"/>
            <a:ext cx="4389022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Muscular system
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74700" y="1536700"/>
            <a:ext cx="5940281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The active part of the locomotor system is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17600" y="1905000"/>
            <a:ext cx="6107441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10" b="1" dirty="0">
                <a:solidFill>
                  <a:srgbClr val="FF9900"/>
                </a:solidFill>
                <a:latin typeface="Palatino Linotype Bold"/>
                <a:cs typeface="Palatino Linotype Bold"/>
              </a:rPr>
              <a:t>the muscular system whose action comes to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2273300"/>
            <a:ext cx="1493999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12" b="1" dirty="0">
                <a:solidFill>
                  <a:srgbClr val="FF9900"/>
                </a:solidFill>
                <a:latin typeface="Palatino Linotype Bold"/>
                <a:cs typeface="Palatino Linotype Bold"/>
              </a:rPr>
              <a:t>movement
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774700" y="3175000"/>
            <a:ext cx="7952049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FF9900"/>
                </a:solidFill>
                <a:latin typeface="Palatino Linotype"/>
                <a:cs typeface="Palatino Linotype"/>
              </a:rPr>
              <a:t>• Movement, created by the action of the muscular system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74700" y="3530600"/>
            <a:ext cx="8380499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it manifests itself by changing the position of individual parts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117600" y="3898900"/>
            <a:ext cx="2604687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2" dirty="0">
                <a:solidFill>
                  <a:srgbClr val="000000"/>
                </a:solidFill>
                <a:latin typeface="Palatino Linotype"/>
                <a:cs typeface="Palatino Linotype"/>
              </a:rPr>
              <a:t>Or the whole body.
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774700" y="4800600"/>
            <a:ext cx="6126805" cy="107721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About 48% of the mass of the human body </a:t>
            </a:r>
          </a:p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is occupied by muscles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74700" y="5689600"/>
            <a:ext cx="5324727" cy="11039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342900" algn="l"/>
              </a:tabLst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muscles have a pronounced property</a:t>
            </a:r>
            <a:b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	contractility
</a:t>
            </a:r>
            <a:endParaRPr lang="en-CA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1930400" y="457200"/>
            <a:ext cx="4231928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Muscle function
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74700" y="1968500"/>
            <a:ext cx="7716856" cy="129375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355600" algn="l"/>
              </a:tabLst>
            </a:pPr>
            <a:r>
              <a:rPr lang="en-GB" sz="2798" dirty="0">
                <a:solidFill>
                  <a:srgbClr val="000000"/>
                </a:solidFill>
                <a:latin typeface="Arial"/>
                <a:cs typeface="Arial"/>
              </a:rPr>
              <a:t>• The muscles usually pass through at least one</a:t>
            </a:r>
            <a:br>
              <a:rPr lang="en-GB" sz="2798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GB" sz="2798" dirty="0">
                <a:solidFill>
                  <a:srgbClr val="000000"/>
                </a:solidFill>
                <a:latin typeface="Arial"/>
                <a:cs typeface="Arial"/>
              </a:rPr>
              <a:t>	the joint and attached to the ends of the bones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74700" y="3441700"/>
            <a:ext cx="7978081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Arial"/>
                <a:cs typeface="Arial"/>
              </a:rPr>
              <a:t>• The basis of the movement is muscle contraction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74700" y="4457700"/>
            <a:ext cx="6724533" cy="172964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350"/>
              </a:lnSpc>
              <a:tabLst>
                <a:tab pos="355600" algn="l"/>
                <a:tab pos="355600" algn="l"/>
              </a:tabLst>
            </a:pPr>
            <a:r>
              <a:rPr lang="en-GB" sz="2795" dirty="0">
                <a:solidFill>
                  <a:srgbClr val="000000"/>
                </a:solidFill>
                <a:latin typeface="Arial"/>
                <a:cs typeface="Arial"/>
              </a:rPr>
              <a:t>• The contraction itself is based on change</a:t>
            </a:r>
            <a:br>
              <a:rPr lang="en-GB" sz="2795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GB" sz="2795" dirty="0">
                <a:solidFill>
                  <a:srgbClr val="000000"/>
                </a:solidFill>
                <a:latin typeface="Arial"/>
                <a:cs typeface="Arial"/>
              </a:rPr>
              <a:t>	the length of the muscles and is active</a:t>
            </a:r>
            <a:br>
              <a:rPr lang="en-GB" sz="2795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GB" sz="2795" dirty="0">
                <a:solidFill>
                  <a:srgbClr val="000000"/>
                </a:solidFill>
                <a:latin typeface="Arial"/>
                <a:cs typeface="Arial"/>
              </a:rPr>
              <a:t>	component of muscle force
</a:t>
            </a:r>
            <a:endParaRPr lang="en-CA" sz="2798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2882900" y="254000"/>
            <a:ext cx="2835713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DISORDERS
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43608" y="758193"/>
            <a:ext cx="6882590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                     OF THE </a:t>
            </a:r>
          </a:p>
          <a:p>
            <a:pPr>
              <a:lnSpc>
                <a:spcPts val="4140"/>
              </a:lnSpc>
            </a:pPr>
            <a:r>
              <a:rPr lang="en-CA" sz="360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MUSCULOSKELETAL SYSTEM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22300" y="2222500"/>
            <a:ext cx="7200946" cy="92595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28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• Disorders in bone growth and development
</a:t>
            </a:r>
            <a:endParaRPr lang="en-CA" sz="28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22300" y="2705100"/>
            <a:ext cx="5278689" cy="92595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28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• Metabolic diseases of the bones
</a:t>
            </a:r>
            <a:endParaRPr lang="en-CA" sz="28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22300" y="3187700"/>
            <a:ext cx="3440044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28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• Rheumatic diseases
</a:t>
            </a:r>
            <a:endParaRPr lang="en-CA" sz="28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22300" y="3657600"/>
            <a:ext cx="5338000" cy="147098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lang="en-CA" sz="28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• Injuries (bone fractures, injuries</a:t>
            </a:r>
            <a:br>
              <a:rPr lang="en-CA" sz="28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</a:br>
            <a:r>
              <a:rPr lang="en-CA" sz="28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joint)
</a:t>
            </a:r>
            <a:endParaRPr lang="en-CA" sz="28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622300" y="4660900"/>
            <a:ext cx="5160323" cy="92595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28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• Bone infections (osteomyelitis)
</a:t>
            </a:r>
            <a:endParaRPr lang="en-CA" sz="28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622300" y="5118100"/>
            <a:ext cx="5988819" cy="147098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900"/>
              </a:lnSpc>
            </a:pPr>
            <a:r>
              <a:rPr lang="en-GB" sz="28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• Benign and malignant bone </a:t>
            </a:r>
            <a:r>
              <a:rPr lang="en-GB" sz="2800" dirty="0" err="1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tumors</a:t>
            </a:r>
            <a:r>
              <a:rPr lang="en-GB" sz="28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,</a:t>
            </a:r>
            <a:br>
              <a:rPr lang="en-GB" sz="28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</a:br>
            <a:r>
              <a:rPr lang="en-GB" sz="28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metastases in the bones
</a:t>
            </a:r>
            <a:endParaRPr lang="en-CA" sz="28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"/>
          <p:cNvSpPr txBox="1"/>
          <p:nvPr/>
        </p:nvSpPr>
        <p:spPr>
          <a:xfrm>
            <a:off x="1271464" y="292100"/>
            <a:ext cx="6530634" cy="201856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300"/>
              </a:lnSpc>
              <a:tabLst>
                <a:tab pos="2057400" algn="l"/>
              </a:tabLst>
            </a:pPr>
            <a: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Metabolic diseases of the</a:t>
            </a:r>
            <a:b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</a:br>
            <a: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	Bones
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15132" y="2755900"/>
            <a:ext cx="2733121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Osteoporosis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15132" y="3238500"/>
            <a:ext cx="2414122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6" dirty="0">
                <a:solidFill>
                  <a:srgbClr val="000000"/>
                </a:solidFill>
                <a:latin typeface="Palatino Linotype"/>
                <a:cs typeface="Palatino Linotype"/>
              </a:rPr>
              <a:t>• Osteopenia
</a:t>
            </a:r>
            <a:endParaRPr lang="en-CA" sz="3206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15132" y="3721100"/>
            <a:ext cx="2806859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</a:t>
            </a:r>
            <a:r>
              <a:rPr lang="en-CA" sz="3204" dirty="0" err="1">
                <a:solidFill>
                  <a:srgbClr val="000000"/>
                </a:solidFill>
                <a:latin typeface="Palatino Linotype"/>
                <a:cs typeface="Palatino Linotype"/>
              </a:rPr>
              <a:t>Osteomalacia</a:t>
            </a: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15132" y="4216400"/>
            <a:ext cx="1663917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Rickets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15132" y="4699000"/>
            <a:ext cx="6746847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Paget's disease (osteitis deformans)
</a:t>
            </a:r>
            <a:endParaRPr lang="en-CA" sz="3204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2387600" y="495300"/>
            <a:ext cx="4190250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8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OSTEOPOROSIS
</a:t>
            </a:r>
            <a:endParaRPr lang="en-CA" sz="3998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03958" y="1784182"/>
            <a:ext cx="6722994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• The physiological process of </a:t>
            </a:r>
            <a:r>
              <a:rPr lang="en-GB" sz="2798" dirty="0" err="1">
                <a:solidFill>
                  <a:srgbClr val="000000"/>
                </a:solidFill>
                <a:latin typeface="Palatino Linotype"/>
                <a:cs typeface="Palatino Linotype"/>
              </a:rPr>
              <a:t>remodeling</a:t>
            </a: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33269" y="2230182"/>
            <a:ext cx="5501506" cy="76944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50"/>
              </a:lnSpc>
            </a:pPr>
            <a:r>
              <a:rPr lang="en-CA" sz="2805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Bone : balance between processes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33269" y="2586414"/>
            <a:ext cx="8284319" cy="11926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formation and decomposition processes (resorption)</a:t>
            </a:r>
            <a:b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Bones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03958" y="3965651"/>
            <a:ext cx="8949566" cy="153888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GB" sz="2795" dirty="0">
                <a:solidFill>
                  <a:srgbClr val="FF0000"/>
                </a:solidFill>
                <a:latin typeface="Palatino Linotype"/>
                <a:cs typeface="Palatino Linotype"/>
              </a:rPr>
              <a:t>• Osteoporosis is increased bone loss</a:t>
            </a:r>
            <a:br>
              <a:rPr lang="en-GB" sz="2795" dirty="0">
                <a:solidFill>
                  <a:srgbClr val="FF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FF0000"/>
                </a:solidFill>
                <a:latin typeface="Palatino Linotype"/>
                <a:cs typeface="Palatino Linotype"/>
              </a:rPr>
              <a:t>the result of a disturbed balance between</a:t>
            </a:r>
            <a:br>
              <a:rPr lang="en-GB" sz="2795" dirty="0">
                <a:solidFill>
                  <a:srgbClr val="FF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FF0000"/>
                </a:solidFill>
                <a:latin typeface="Palatino Linotype"/>
                <a:cs typeface="Palatino Linotype"/>
              </a:rPr>
              <a:t>the process of decomposition and the process of creation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33269" y="5139779"/>
            <a:ext cx="6732612" cy="76944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the bone that is most often associated with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233269" y="5524499"/>
            <a:ext cx="3592330" cy="76944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,menopause and aging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774700" y="1155700"/>
            <a:ext cx="5671424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• Osteoporosis is the most common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17600" y="1574800"/>
            <a:ext cx="3650038" cy="67807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9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metabolic bone disease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74700" y="2374900"/>
            <a:ext cx="6068969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in osteoporosis there is a decrease in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17600" y="2781300"/>
            <a:ext cx="5865388" cy="67851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90"/>
              </a:lnSpc>
            </a:pPr>
            <a:r>
              <a:rPr lang="en-GB" sz="2808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the bone mass per unit volume, and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17600" y="3111500"/>
            <a:ext cx="7747314" cy="104714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GB" sz="2805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proportion of the contents of the costing matrix</a:t>
            </a:r>
            <a:br>
              <a:rPr lang="en-GB" sz="2805" b="1" dirty="0">
                <a:solidFill>
                  <a:srgbClr val="000000"/>
                </a:solidFill>
                <a:latin typeface="Palatino Linotype Bold"/>
                <a:cs typeface="Palatino Linotype Bold"/>
              </a:rPr>
            </a:br>
            <a:r>
              <a:rPr lang="en-GB" sz="2805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the mineral remains the same.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74700" y="4267200"/>
            <a:ext cx="5658600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Disturbed bone microarchitecture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74700" y="5130800"/>
            <a:ext cx="6429645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Increased probability of bone fractures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143000" y="508000"/>
            <a:ext cx="5766002" cy="184665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800"/>
              </a:lnSpc>
              <a:tabLst>
                <a:tab pos="558800" algn="l"/>
              </a:tabLst>
            </a:pPr>
            <a:r>
              <a:rPr lang="en-GB" sz="4005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Firmness of osteoporotic</a:t>
            </a:r>
            <a:br>
              <a:rPr lang="en-GB" sz="4005" b="1" dirty="0">
                <a:solidFill>
                  <a:srgbClr val="FF0000"/>
                </a:solidFill>
                <a:latin typeface="Palatino Linotype Bold"/>
                <a:cs typeface="Palatino Linotype Bold"/>
              </a:rPr>
            </a:br>
            <a:r>
              <a:rPr lang="en-GB" sz="4005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 bone is reduced due to
</a:t>
            </a:r>
            <a:endParaRPr lang="en-CA" sz="3995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22300" y="2603500"/>
            <a:ext cx="3518592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loss of bone mass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22300" y="3594100"/>
            <a:ext cx="6562694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Reducing the quality of the bones: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22300" y="4076700"/>
            <a:ext cx="6578724" cy="47448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04" dirty="0">
                <a:solidFill>
                  <a:srgbClr val="000000"/>
                </a:solidFill>
                <a:latin typeface="Times New Roman"/>
                <a:cs typeface="Times New Roman"/>
              </a:rPr>
              <a:t>- thinning of cancellous bone trabeculae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22300" y="4559300"/>
            <a:ext cx="5870197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04" dirty="0">
                <a:solidFill>
                  <a:srgbClr val="000000"/>
                </a:solidFill>
                <a:latin typeface="Times New Roman"/>
                <a:cs typeface="Times New Roman"/>
              </a:rPr>
              <a:t>- reducing the number of trabeculae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22300" y="5054600"/>
            <a:ext cx="4889159" cy="47448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06" dirty="0">
                <a:solidFill>
                  <a:srgbClr val="000000"/>
                </a:solidFill>
                <a:latin typeface="Times New Roman"/>
                <a:cs typeface="Times New Roman"/>
              </a:rPr>
              <a:t>- thinning of the cortical bone</a:t>
            </a:r>
            <a:endParaRPr lang="en-CA" sz="3206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1371600" y="254000"/>
            <a:ext cx="6174767" cy="47448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14" b="1" dirty="0">
                <a:solidFill>
                  <a:srgbClr val="FF6600"/>
                </a:solidFill>
                <a:latin typeface="Palatino Linotype Bold"/>
                <a:cs typeface="Palatino Linotype Bold"/>
              </a:rPr>
              <a:t>changed microarchitecture of the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49300" y="736600"/>
            <a:ext cx="7718460" cy="146193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00"/>
              </a:lnSpc>
              <a:tabLst>
                <a:tab pos="1930400" algn="l"/>
              </a:tabLst>
            </a:pP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osteoporotic bone is the cause of increased</a:t>
            </a:r>
            <a:b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	fragility of bone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89100" y="5791200"/>
            <a:ext cx="1728037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normal bone
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5041900" y="5791200"/>
            <a:ext cx="2426946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osteoporotic bone
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13" y="12700"/>
            <a:ext cx="9144000" cy="6845300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4122566" y="601386"/>
            <a:ext cx="3263714" cy="16739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en-CA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LOCOMOTOR</a:t>
            </a:r>
            <a:br>
              <a:rPr lang="en-CA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</a:br>
            <a:r>
              <a:rPr lang="en-CA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MUSCULAR-
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109257" y="1627546"/>
            <a:ext cx="4429867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SKELETAL SYSTEM
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838201" y="3683816"/>
            <a:ext cx="6542112" cy="2984984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lang="en-GB" sz="3204" dirty="0">
                <a:solidFill>
                  <a:srgbClr val="FF9900"/>
                </a:solidFill>
                <a:latin typeface="Palatino Linotype"/>
                <a:cs typeface="Palatino Linotype"/>
              </a:rPr>
              <a:t>the locomotor system is a bone-joint-muscle system that </a:t>
            </a:r>
          </a:p>
          <a:p>
            <a:pPr>
              <a:lnSpc>
                <a:spcPts val="3850"/>
              </a:lnSpc>
            </a:pPr>
            <a:r>
              <a:rPr lang="en-GB" sz="3204" dirty="0">
                <a:solidFill>
                  <a:srgbClr val="FF9900"/>
                </a:solidFill>
                <a:latin typeface="Palatino Linotype"/>
                <a:cs typeface="Palatino Linotype"/>
              </a:rPr>
              <a:t>enables the change of position in space and </a:t>
            </a:r>
          </a:p>
          <a:p>
            <a:pPr>
              <a:lnSpc>
                <a:spcPts val="3850"/>
              </a:lnSpc>
            </a:pPr>
            <a:r>
              <a:rPr lang="en-GB" sz="3204" dirty="0">
                <a:solidFill>
                  <a:srgbClr val="FF9900"/>
                </a:solidFill>
                <a:latin typeface="Palatino Linotype"/>
                <a:cs typeface="Palatino Linotype"/>
              </a:rPr>
              <a:t>all other voluntary mechanical movements of the organism.</a:t>
            </a:r>
            <a:endParaRPr lang="en-CA" sz="3204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971600" y="407864"/>
            <a:ext cx="7046801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8" b="1" dirty="0">
                <a:solidFill>
                  <a:srgbClr val="FF0000"/>
                </a:solidFill>
                <a:latin typeface="Palatino Linotype" pitchFamily="18" charset="0"/>
                <a:cs typeface="Palatino Linotype Bold"/>
              </a:rPr>
              <a:t>Consequences of osteoporosis
</a:t>
            </a:r>
            <a:endParaRPr lang="en-CA" sz="3998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22300" y="1739900"/>
            <a:ext cx="5296322" cy="12944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• Increased bone fragility is often</a:t>
            </a:r>
            <a:br>
              <a:rPr lang="en-GB" sz="2795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leads to bone fractures
</a:t>
            </a:r>
            <a:endParaRPr lang="en-CA" sz="2795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22300" y="2692400"/>
            <a:ext cx="5794856" cy="173060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350"/>
              </a:lnSpc>
            </a:pPr>
            <a:r>
              <a:rPr lang="en-GB" sz="2798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• Bone fractures occur after minimal</a:t>
            </a:r>
            <a:br>
              <a:rPr lang="en-GB" sz="2798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</a:br>
            <a:r>
              <a:rPr lang="en-GB" sz="2798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injuries or in the course of daily life.</a:t>
            </a:r>
            <a:br>
              <a:rPr lang="en-GB" sz="2798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</a:br>
            <a:r>
              <a:rPr lang="en-GB" sz="2798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Activities
</a:t>
            </a:r>
            <a:endParaRPr lang="en-CA" sz="2795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22300" y="4064000"/>
            <a:ext cx="5554406" cy="84638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300"/>
              </a:lnSpc>
            </a:pPr>
            <a:r>
              <a:rPr lang="en-GB" sz="2798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• osteoporosis is an asymptomatic </a:t>
            </a:r>
          </a:p>
          <a:p>
            <a:pPr>
              <a:lnSpc>
                <a:spcPts val="3300"/>
              </a:lnSpc>
            </a:pPr>
            <a:r>
              <a:rPr lang="en-GB" sz="2798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disease until bone fractures occur</a:t>
            </a:r>
            <a:endParaRPr lang="en-CA" sz="2795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22300" y="5003800"/>
            <a:ext cx="8417369" cy="173047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35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• The most common fractures: compression fractures</a:t>
            </a:r>
            <a:br>
              <a:rPr lang="en-GB" sz="2795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vertebrae, wrist of the hand, hips, pelvis,</a:t>
            </a:r>
            <a:br>
              <a:rPr lang="en-GB" sz="2795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Ribs.
</a:t>
            </a:r>
            <a:endParaRPr lang="en-CA" sz="2795" dirty="0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787400" y="673100"/>
            <a:ext cx="7859524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8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Epidemiology of the osteoporosis</a:t>
            </a:r>
            <a:endParaRPr lang="en-CA" sz="3998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55700" y="1816100"/>
            <a:ext cx="6088205" cy="128900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GB" sz="2656">
                <a:solidFill>
                  <a:srgbClr val="000000"/>
                </a:solidFill>
                <a:latin typeface="Palatino Linotype"/>
                <a:cs typeface="Palatino Linotype"/>
              </a:rPr>
              <a:t>• Osteoporosis has more than 25 million</a:t>
            </a:r>
            <a:br>
              <a:rPr lang="en-GB" sz="2656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656">
                <a:solidFill>
                  <a:srgbClr val="000000"/>
                </a:solidFill>
                <a:latin typeface="Palatino Linotype"/>
                <a:cs typeface="Palatino Linotype"/>
              </a:rPr>
              <a:t>a person in the world and a woman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933407" y="3117807"/>
            <a:ext cx="7277185" cy="128958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350"/>
              </a:lnSpc>
            </a:pPr>
            <a:r>
              <a:rPr lang="en-GB" sz="2656" dirty="0">
                <a:solidFill>
                  <a:srgbClr val="000000"/>
                </a:solidFill>
                <a:latin typeface="Palatino Linotype"/>
                <a:cs typeface="Palatino Linotype"/>
              </a:rPr>
              <a:t>• more than 25 million people in the world have</a:t>
            </a:r>
          </a:p>
          <a:p>
            <a:pPr>
              <a:lnSpc>
                <a:spcPts val="3350"/>
              </a:lnSpc>
            </a:pPr>
            <a:r>
              <a:rPr lang="en-GB" sz="2656" dirty="0">
                <a:solidFill>
                  <a:srgbClr val="000000"/>
                </a:solidFill>
                <a:latin typeface="Palatino Linotype"/>
                <a:cs typeface="Palatino Linotype"/>
              </a:rPr>
              <a:t> osteoporosis, </a:t>
            </a:r>
          </a:p>
          <a:p>
            <a:pPr>
              <a:lnSpc>
                <a:spcPts val="3350"/>
              </a:lnSpc>
            </a:pPr>
            <a:r>
              <a:rPr lang="en-GB" sz="2656" dirty="0">
                <a:solidFill>
                  <a:srgbClr val="000000"/>
                </a:solidFill>
                <a:latin typeface="Palatino Linotype"/>
                <a:cs typeface="Palatino Linotype"/>
              </a:rPr>
              <a:t>primarily women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55700" y="4597400"/>
            <a:ext cx="4257769" cy="15358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00"/>
              </a:lnSpc>
            </a:pPr>
            <a:r>
              <a:rPr lang="en-CA" sz="2656">
                <a:solidFill>
                  <a:srgbClr val="000000"/>
                </a:solidFill>
                <a:cs typeface="Calibri"/>
              </a:rPr>
              <a:t>− &gt; 500,000 vertebral fractures</a:t>
            </a:r>
            <a:br>
              <a:rPr lang="en-CA" sz="2656">
                <a:solidFill>
                  <a:srgbClr val="000000"/>
                </a:solidFill>
                <a:cs typeface="Calibri"/>
              </a:rPr>
            </a:br>
            <a:r>
              <a:rPr lang="en-CA" sz="2656">
                <a:solidFill>
                  <a:srgbClr val="000000"/>
                </a:solidFill>
                <a:cs typeface="Calibri"/>
              </a:rPr>
              <a:t>− &gt; 250,000 hip fractures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55700" y="5727700"/>
            <a:ext cx="3851182" cy="8081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658">
                <a:solidFill>
                  <a:srgbClr val="000000"/>
                </a:solidFill>
                <a:cs typeface="Calibri"/>
              </a:rPr>
              <a:t>− &gt; 200,000 radius fractures
</a:t>
            </a:r>
            <a:endParaRPr lang="en-CA" sz="2798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1257300" y="457200"/>
            <a:ext cx="5456622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4" b="1">
                <a:solidFill>
                  <a:srgbClr val="FF0000"/>
                </a:solidFill>
                <a:latin typeface="Palatino Linotype Bold"/>
                <a:cs typeface="Palatino Linotype Bold"/>
              </a:rPr>
              <a:t>Primary osteoporosis
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50900" y="2070100"/>
            <a:ext cx="6189195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8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 Postmenopausal osteoporosis - type I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850900" y="2933700"/>
            <a:ext cx="4488408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5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Senile osteoporosis -type II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50900" y="3784600"/>
            <a:ext cx="6428042" cy="129407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355600" algn="l"/>
              </a:tabLst>
            </a:pPr>
            <a:r>
              <a:rPr lang="en-GB" sz="2808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Idiopathic osteoporosis (women before</a:t>
            </a:r>
            <a:br>
              <a:rPr lang="en-GB" sz="2808" b="1" dirty="0">
                <a:solidFill>
                  <a:srgbClr val="000000"/>
                </a:solidFill>
                <a:latin typeface="Palatino Linotype Bold"/>
                <a:cs typeface="Palatino Linotype Bold"/>
              </a:rPr>
            </a:br>
            <a:r>
              <a:rPr lang="en-GB" sz="2808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	menopause , younger men)- type III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50900" y="5080000"/>
            <a:ext cx="6266139" cy="129407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  <a:tabLst>
                <a:tab pos="355600" algn="l"/>
              </a:tabLst>
            </a:pPr>
            <a:r>
              <a:rPr lang="en-GB" sz="2808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Juvenile osteoporosis (children before</a:t>
            </a:r>
            <a:br>
              <a:rPr lang="en-GB" sz="2808" b="1" dirty="0">
                <a:solidFill>
                  <a:srgbClr val="000000"/>
                </a:solidFill>
                <a:latin typeface="Palatino Linotype Bold"/>
                <a:cs typeface="Palatino Linotype Bold"/>
              </a:rPr>
            </a:br>
            <a:r>
              <a:rPr lang="en-GB" sz="2808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	puberty) -type IV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9" name="TextBox 2"/>
          <p:cNvSpPr txBox="1"/>
          <p:nvPr/>
        </p:nvSpPr>
        <p:spPr>
          <a:xfrm>
            <a:off x="1511300" y="520700"/>
            <a:ext cx="5520742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5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Secondary osteoporosis
</a:t>
            </a:r>
            <a:endParaRPr lang="en-CA" sz="3995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50900" y="1676400"/>
            <a:ext cx="1051570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anemia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4737100" y="1968500"/>
            <a:ext cx="2455800" cy="47179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815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Chronic respiratory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50900" y="2197100"/>
            <a:ext cx="1992533" cy="4493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</a:t>
            </a:r>
            <a:r>
              <a:rPr lang="en-CA" sz="2004" dirty="0" err="1">
                <a:solidFill>
                  <a:srgbClr val="000000"/>
                </a:solidFill>
                <a:latin typeface="Palatino Linotype"/>
                <a:cs typeface="Palatino Linotype"/>
              </a:rPr>
              <a:t>hipogonadisme</a:t>
            </a: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50900" y="2590800"/>
            <a:ext cx="3012043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use of the glucocorticoid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850900" y="3035300"/>
            <a:ext cx="2242602" cy="88485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excessive use</a:t>
            </a:r>
            <a:b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	alcohol-smoking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50900" y="3771900"/>
            <a:ext cx="2527936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Gastrointestinal and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93800" y="4064000"/>
            <a:ext cx="2961132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6" dirty="0">
                <a:solidFill>
                  <a:srgbClr val="000000"/>
                </a:solidFill>
                <a:latin typeface="Palatino Linotype"/>
                <a:cs typeface="Palatino Linotype"/>
              </a:rPr>
              <a:t>disorders of liver function
</a:t>
            </a:r>
            <a:endParaRPr lang="en-CA" sz="2006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850900" y="4521200"/>
            <a:ext cx="2662588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hyperparathyroidism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850900" y="4978400"/>
            <a:ext cx="1856277" cy="2949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hypercalciuria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5080000" y="2197100"/>
            <a:ext cx="867225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Disease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4737100" y="2654300"/>
            <a:ext cx="1976503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Immobilization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4737100" y="3111500"/>
            <a:ext cx="2393284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Malignant diseases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4737100" y="3568700"/>
            <a:ext cx="2383666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6" dirty="0">
                <a:solidFill>
                  <a:srgbClr val="000000"/>
                </a:solidFill>
                <a:latin typeface="Palatino Linotype"/>
                <a:cs typeface="Palatino Linotype"/>
              </a:rPr>
              <a:t>• Renal insufficiency
</a:t>
            </a:r>
            <a:endParaRPr lang="en-CA" sz="2006" dirty="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4737100" y="4025900"/>
            <a:ext cx="2531142" cy="2949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rheumatoid arthritis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4737100" y="4483100"/>
            <a:ext cx="1817805" cy="2949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thyrotoxicosis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4737100" y="4940300"/>
            <a:ext cx="2590453" cy="2949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vitamin D deficiency</a:t>
            </a:r>
            <a:endParaRPr lang="en-CA" sz="2004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5" name="TextBox 2"/>
          <p:cNvSpPr txBox="1"/>
          <p:nvPr/>
        </p:nvSpPr>
        <p:spPr>
          <a:xfrm>
            <a:off x="1346200" y="419100"/>
            <a:ext cx="5998437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12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Risk factors for osteoporosis
</a:t>
            </a:r>
            <a:endParaRPr lang="en-CA" sz="3602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55700" y="1612900"/>
            <a:ext cx="2895023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Racial affiliation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55700" y="2032000"/>
            <a:ext cx="3920176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Positive family history.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55700" y="2463800"/>
            <a:ext cx="5280548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• small growth, low body weight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155700" y="2895600"/>
            <a:ext cx="1772921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</a:t>
            </a:r>
            <a:r>
              <a:rPr lang="en-CA" sz="2795" dirty="0" err="1">
                <a:solidFill>
                  <a:srgbClr val="000000"/>
                </a:solidFill>
                <a:latin typeface="Palatino Linotype"/>
                <a:cs typeface="Palatino Linotype"/>
              </a:rPr>
              <a:t>Nullipair</a:t>
            </a: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155700" y="3314700"/>
            <a:ext cx="3064942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Early menopause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55700" y="3746500"/>
            <a:ext cx="4098879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Reduced calcium intake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155700" y="4178300"/>
            <a:ext cx="5729389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8" dirty="0">
                <a:solidFill>
                  <a:srgbClr val="000000"/>
                </a:solidFill>
                <a:latin typeface="Palatino Linotype"/>
                <a:cs typeface="Palatino Linotype"/>
              </a:rPr>
              <a:t>• Excessive consumption of caffeine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155700" y="4597400"/>
            <a:ext cx="5585119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excessive consumption of alcohol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155700" y="5029200"/>
            <a:ext cx="1715213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Smoking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155700" y="5448300"/>
            <a:ext cx="3589124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Certain medications.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1155700" y="5880100"/>
            <a:ext cx="3650038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Sedentary way of life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22" name="TextBox 2"/>
          <p:cNvSpPr txBox="1"/>
          <p:nvPr/>
        </p:nvSpPr>
        <p:spPr>
          <a:xfrm>
            <a:off x="584200" y="800100"/>
            <a:ext cx="7647927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5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Pathophysiology of osteoporosis
</a:t>
            </a:r>
            <a:endParaRPr lang="en-CA" sz="3995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44600" y="2654300"/>
            <a:ext cx="570669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 err="1">
                <a:solidFill>
                  <a:srgbClr val="000000"/>
                </a:solidFill>
                <a:latin typeface="Palatino Linotype"/>
                <a:cs typeface="Palatino Linotype"/>
              </a:rPr>
              <a:t>eаrly</a:t>
            </a:r>
            <a:endParaRPr lang="en-CA" sz="2004" dirty="0">
              <a:solidFill>
                <a:srgbClr val="000000"/>
              </a:solidFill>
              <a:latin typeface="Palatino Linotype"/>
              <a:cs typeface="Palatino Linotype"/>
            </a:endParaRPr>
          </a:p>
          <a:p>
            <a:pPr>
              <a:lnSpc>
                <a:spcPts val="2300"/>
              </a:lnSpc>
            </a:pP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901700" y="2946400"/>
            <a:ext cx="1311256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menopause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238500" y="3530600"/>
            <a:ext cx="844783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Reduce</a:t>
            </a:r>
          </a:p>
          <a:p>
            <a:pPr>
              <a:lnSpc>
                <a:spcPts val="2300"/>
              </a:lnSpc>
            </a:pP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76300" y="3822700"/>
            <a:ext cx="1849865" cy="53957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  <a:tabLst>
                <a:tab pos="2374900" algn="l"/>
              </a:tabLst>
            </a:pP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Lack of calcium </a:t>
            </a:r>
          </a:p>
          <a:p>
            <a:pPr>
              <a:lnSpc>
                <a:spcPts val="2100"/>
              </a:lnSpc>
              <a:tabLst>
                <a:tab pos="2374900" algn="l"/>
              </a:tabLst>
            </a:pP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and vitamin D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3327400" y="4648200"/>
            <a:ext cx="679673" cy="270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2006" dirty="0">
                <a:solidFill>
                  <a:srgbClr val="000000"/>
                </a:solidFill>
                <a:latin typeface="Palatino Linotype"/>
                <a:cs typeface="Palatino Linotype"/>
              </a:rPr>
              <a:t>Bones</a:t>
            </a:r>
            <a:endParaRPr lang="en-CA" sz="2006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181100" y="5080000"/>
            <a:ext cx="2085507" cy="2949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Other factors risks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5060719" y="3057847"/>
            <a:ext cx="1771319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Low bone mass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4540178" y="4000500"/>
            <a:ext cx="2353208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Altered bone quality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597400" y="5143500"/>
            <a:ext cx="1757532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Minimal injury.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7072119" y="3673994"/>
            <a:ext cx="1098058" cy="103874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10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Bone </a:t>
            </a:r>
          </a:p>
          <a:p>
            <a:pPr>
              <a:lnSpc>
                <a:spcPts val="2700"/>
              </a:lnSpc>
            </a:pPr>
            <a:r>
              <a:rPr lang="en-CA" sz="2410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fracture
</a:t>
            </a:r>
            <a:endParaRPr lang="en-CA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660400" y="203200"/>
            <a:ext cx="6436057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The mechanism of osteoporosis in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3136900" y="698500"/>
            <a:ext cx="2154436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16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menopause
</a:t>
            </a:r>
            <a:endParaRPr lang="en-CA" sz="3206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857500" y="1494566"/>
            <a:ext cx="3446456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10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lowering estrogen levels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394475" y="2247404"/>
            <a:ext cx="2154436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bone resorption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048000" y="2997200"/>
            <a:ext cx="2593659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2" dirty="0">
                <a:solidFill>
                  <a:srgbClr val="000000"/>
                </a:solidFill>
                <a:latin typeface="Palatino Linotype"/>
                <a:cs typeface="Palatino Linotype"/>
              </a:rPr>
              <a:t>increase in calcium
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857500" y="3733800"/>
            <a:ext cx="3589124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inhibited secretion of PTH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19200" y="4470400"/>
            <a:ext cx="6504986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reduced formation of 1,25-dihydroxy vitamin D
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43000" y="5207000"/>
            <a:ext cx="6862007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limited absorption of calcium in the digestive tract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4381500" y="5562600"/>
            <a:ext cx="65" cy="66684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65"/>
              </a:lnSpc>
            </a:pPr>
            <a:endParaRPr lang="en-CA" sz="2402" dirty="0">
              <a:solidFill>
                <a:srgbClr val="000000"/>
              </a:solidFill>
              <a:latin typeface="Palatino Linotype"/>
              <a:cs typeface="Palatino Linotype"/>
            </a:endParaRPr>
          </a:p>
          <a:p>
            <a:pPr>
              <a:lnSpc>
                <a:spcPts val="2565"/>
              </a:lnSpc>
            </a:pP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104900" y="6261100"/>
            <a:ext cx="7435433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negative calcium balance-development of osteoporosis
</a:t>
            </a:r>
            <a:endParaRPr lang="en-CA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76337"/>
            <a:ext cx="9144000" cy="6845300"/>
          </a:xfrm>
          <a:prstGeom prst="rect">
            <a:avLst/>
          </a:prstGeom>
        </p:spPr>
      </p:pic>
      <p:sp>
        <p:nvSpPr>
          <p:cNvPr id="18" name="TextBox 2"/>
          <p:cNvSpPr txBox="1"/>
          <p:nvPr/>
        </p:nvSpPr>
        <p:spPr>
          <a:xfrm>
            <a:off x="1841500" y="482600"/>
            <a:ext cx="5605702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06" dirty="0">
                <a:solidFill>
                  <a:srgbClr val="000000"/>
                </a:solidFill>
                <a:latin typeface="Palatino Linotype"/>
                <a:cs typeface="Palatino Linotype"/>
              </a:rPr>
              <a:t>The mechanism of bone loss as
</a:t>
            </a:r>
            <a:endParaRPr lang="en-CA" sz="3206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552700" y="977900"/>
            <a:ext cx="5151410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A consequence of the lack of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46200" y="1460500"/>
            <a:ext cx="5281895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04" dirty="0">
                <a:solidFill>
                  <a:srgbClr val="000000"/>
                </a:solidFill>
                <a:latin typeface="Palatino Linotype"/>
                <a:cs typeface="Palatino Linotype"/>
              </a:rPr>
              <a:t>calcium/vitamin D in old age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320800" y="2438400"/>
            <a:ext cx="1594988" cy="80791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  <a:tabLst>
                <a:tab pos="101600" algn="l"/>
              </a:tabLst>
            </a:pPr>
            <a:r>
              <a:rPr lang="en-CA" dirty="0">
                <a:solidFill>
                  <a:srgbClr val="000000"/>
                </a:solidFill>
                <a:latin typeface="Palatino Linotype"/>
                <a:cs typeface="Palatino Linotype"/>
              </a:rPr>
              <a:t>disorders</a:t>
            </a:r>
            <a:br>
              <a:rPr lang="en-CA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CA" dirty="0">
                <a:solidFill>
                  <a:srgbClr val="000000"/>
                </a:solidFill>
                <a:latin typeface="Palatino Linotype"/>
                <a:cs typeface="Palatino Linotype"/>
              </a:rPr>
              <a:t>	renal function 
</a:t>
            </a:r>
            <a:endParaRPr lang="en-CA" sz="18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54100" y="3708400"/>
            <a:ext cx="2925481" cy="26930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sz="1800" dirty="0">
                <a:solidFill>
                  <a:srgbClr val="000000"/>
                </a:solidFill>
                <a:latin typeface="Palatino Linotype"/>
                <a:cs typeface="Palatino Linotype"/>
              </a:rPr>
              <a:t>reduced vitamin D synthesis</a:t>
            </a:r>
            <a:endParaRPr lang="en-CA" sz="1800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71600" y="5016500"/>
            <a:ext cx="2584041" cy="5386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GB" sz="1802" dirty="0">
                <a:solidFill>
                  <a:srgbClr val="000000"/>
                </a:solidFill>
                <a:latin typeface="Palatino Linotype"/>
                <a:cs typeface="Palatino Linotype"/>
              </a:rPr>
              <a:t>Insufficient sun exposure
</a:t>
            </a:r>
            <a:endParaRPr lang="en-CA" sz="1802" dirty="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241800" y="2882900"/>
            <a:ext cx="956993" cy="5386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GB" dirty="0">
                <a:solidFill>
                  <a:srgbClr val="000000"/>
                </a:solidFill>
                <a:latin typeface="Palatino Linotype"/>
                <a:cs typeface="Palatino Linotype"/>
              </a:rPr>
              <a:t>Reduced 
</a:t>
            </a:r>
            <a:endParaRPr lang="en-CA" sz="1800" dirty="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4025900" y="3149600"/>
            <a:ext cx="1240724" cy="80791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  <a:tabLst>
                <a:tab pos="114300" algn="l"/>
              </a:tabLst>
            </a:pPr>
            <a:r>
              <a:rPr lang="en-CA" dirty="0" err="1">
                <a:solidFill>
                  <a:srgbClr val="000000"/>
                </a:solidFill>
                <a:latin typeface="Palatino Linotype"/>
                <a:cs typeface="Palatino Linotype"/>
              </a:rPr>
              <a:t>aposorption</a:t>
            </a:r>
            <a:br>
              <a:rPr lang="en-CA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CA" dirty="0">
                <a:solidFill>
                  <a:srgbClr val="000000"/>
                </a:solidFill>
                <a:latin typeface="Palatino Linotype"/>
                <a:cs typeface="Palatino Linotype"/>
              </a:rPr>
              <a:t>	Calcium
</a:t>
            </a:r>
            <a:endParaRPr lang="en-CA" sz="1800" dirty="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733800" y="4292600"/>
            <a:ext cx="1710405" cy="80791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CA" dirty="0">
                <a:solidFill>
                  <a:srgbClr val="000000"/>
                </a:solidFill>
                <a:latin typeface="Palatino Linotype"/>
                <a:cs typeface="Palatino Linotype"/>
              </a:rPr>
              <a:t>secondary hyper</a:t>
            </a:r>
            <a:br>
              <a:rPr lang="en-CA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CA" dirty="0" err="1">
                <a:solidFill>
                  <a:srgbClr val="000000"/>
                </a:solidFill>
                <a:latin typeface="Palatino Linotype"/>
                <a:cs typeface="Palatino Linotype"/>
              </a:rPr>
              <a:t>parathyroidism</a:t>
            </a:r>
            <a:r>
              <a:rPr lang="en-CA" dirty="0">
                <a:solidFill>
                  <a:srgbClr val="000000"/>
                </a:solidFill>
                <a:latin typeface="Palatino Linotype"/>
                <a:cs typeface="Palatino Linotype"/>
              </a:rPr>
              <a:t>
</a:t>
            </a:r>
            <a:endParaRPr lang="en-CA" sz="1800" dirty="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3810000" y="5384800"/>
            <a:ext cx="2101537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CA" sz="2808" b="1" dirty="0">
                <a:solidFill>
                  <a:srgbClr val="FF6600"/>
                </a:solidFill>
                <a:latin typeface="Palatino Linotype Bold"/>
                <a:cs typeface="Palatino Linotype Bold"/>
              </a:rPr>
              <a:t>BONE LOSS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6845300" y="2413000"/>
            <a:ext cx="982641" cy="80791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  <a:tabLst>
                <a:tab pos="76200" algn="l"/>
              </a:tabLst>
            </a:pPr>
            <a:r>
              <a:rPr lang="en-CA" dirty="0">
                <a:solidFill>
                  <a:srgbClr val="000000"/>
                </a:solidFill>
                <a:latin typeface="Palatino Linotype"/>
                <a:cs typeface="Palatino Linotype"/>
              </a:rPr>
              <a:t>lack of</a:t>
            </a:r>
            <a:br>
              <a:rPr lang="en-CA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CA" dirty="0">
                <a:solidFill>
                  <a:srgbClr val="000000"/>
                </a:solidFill>
                <a:latin typeface="Palatino Linotype"/>
                <a:cs typeface="Palatino Linotype"/>
              </a:rPr>
              <a:t>	Estrogen
</a:t>
            </a:r>
            <a:endParaRPr lang="en-CA" sz="1800" dirty="0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6756400" y="3581400"/>
            <a:ext cx="1526059" cy="80791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100"/>
              </a:lnSpc>
              <a:tabLst>
                <a:tab pos="127000" algn="l"/>
              </a:tabLst>
            </a:pPr>
            <a:r>
              <a:rPr lang="en-CA" dirty="0">
                <a:solidFill>
                  <a:srgbClr val="000000"/>
                </a:solidFill>
                <a:latin typeface="Palatino Linotype"/>
                <a:cs typeface="Palatino Linotype"/>
              </a:rPr>
              <a:t>reduced intake</a:t>
            </a:r>
            <a:br>
              <a:rPr lang="en-CA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CA" dirty="0">
                <a:solidFill>
                  <a:srgbClr val="000000"/>
                </a:solidFill>
                <a:latin typeface="Palatino Linotype"/>
                <a:cs typeface="Palatino Linotype"/>
              </a:rPr>
              <a:t>	Calcium
</a:t>
            </a:r>
            <a:endParaRPr lang="en-CA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630216" y="514425"/>
            <a:ext cx="7883568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GB" sz="4416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The role of the skeletal system
</a:t>
            </a:r>
            <a:endParaRPr lang="en-CA" sz="4406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55700" y="2222500"/>
            <a:ext cx="6504858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Attach muscles, tendons and ligaments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55700" y="2730500"/>
            <a:ext cx="4233531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Stability and body shape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55700" y="3251200"/>
            <a:ext cx="4390626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8" dirty="0">
                <a:solidFill>
                  <a:srgbClr val="000000"/>
                </a:solidFill>
                <a:latin typeface="Palatino Linotype"/>
                <a:cs typeface="Palatino Linotype"/>
              </a:rPr>
              <a:t>• Protection of vital organs.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55700" y="3746500"/>
            <a:ext cx="6468374" cy="129362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Reservoir of calcium, phosphorus ions,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magnesium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155700" y="4711700"/>
            <a:ext cx="2858155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</a:t>
            </a:r>
            <a:r>
              <a:rPr lang="en-CA" sz="2795" dirty="0" err="1">
                <a:solidFill>
                  <a:srgbClr val="000000"/>
                </a:solidFill>
                <a:latin typeface="Palatino Linotype"/>
                <a:cs typeface="Palatino Linotype"/>
              </a:rPr>
              <a:t>Heamatopoiesis</a:t>
            </a: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155700" y="5232400"/>
            <a:ext cx="1930272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•Movement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/>
          <p:cNvSpPr txBox="1"/>
          <p:nvPr/>
        </p:nvSpPr>
        <p:spPr>
          <a:xfrm>
            <a:off x="1625600" y="495300"/>
            <a:ext cx="6046527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8" b="1" dirty="0">
                <a:solidFill>
                  <a:srgbClr val="FF0000"/>
                </a:solidFill>
                <a:latin typeface="Palatino Linotype" pitchFamily="18" charset="0"/>
                <a:cs typeface="Palatino Linotype Bold"/>
              </a:rPr>
              <a:t>Diagnosis of osteoporosis
</a:t>
            </a:r>
            <a:endParaRPr lang="en-CA" sz="3998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98500" y="1536700"/>
            <a:ext cx="5213671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• Gold standard - DEXA (double
</a:t>
            </a:r>
            <a:endParaRPr lang="en-CA" sz="2795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41400" y="1955800"/>
            <a:ext cx="5817298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energy absorption of X rays) method
</a:t>
            </a:r>
            <a:endParaRPr lang="en-CA" sz="2795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98500" y="2997200"/>
            <a:ext cx="7489486" cy="216649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365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• The DEXA method allows for accurate</a:t>
            </a:r>
            <a:br>
              <a:rPr lang="en-GB" sz="2795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measurement of bone mineral density 
(BMD -bone mineral density) in several places, 
on the back of on the spine, hip.
</a:t>
            </a:r>
            <a:endParaRPr lang="en-CA" sz="2795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9" name="object 7"/>
          <p:cNvSpPr>
            <a:spLocks noChangeArrowheads="1"/>
          </p:cNvSpPr>
          <p:nvPr/>
        </p:nvSpPr>
        <p:spPr bwMode="auto">
          <a:xfrm>
            <a:off x="701675" y="5085184"/>
            <a:ext cx="7443788" cy="15240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0" tIns="0" rIns="0" bIns="0"/>
          <a:lstStyle/>
          <a:p>
            <a:pPr marL="1331913">
              <a:lnSpc>
                <a:spcPts val="3763"/>
              </a:lnSpc>
            </a:pPr>
            <a:r>
              <a:rPr lang="ru-RU" sz="2800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• </a:t>
            </a:r>
            <a:r>
              <a:rPr lang="en-GB" sz="2800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WH</a:t>
            </a:r>
            <a:r>
              <a:rPr lang="ru-RU" sz="2800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О: </a:t>
            </a:r>
            <a:r>
              <a:rPr lang="en-GB" sz="2800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BMD &lt; -2.5 = Osteoporosis</a:t>
            </a:r>
            <a:r>
              <a:rPr lang="ru-RU" sz="2800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
    -2.5 &lt; </a:t>
            </a:r>
            <a:r>
              <a:rPr lang="en-GB" sz="2800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BMD &lt; -1.0 = Osteopenia</a:t>
            </a:r>
            <a:r>
              <a:rPr lang="ru-RU" sz="2800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
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2565400" y="495300"/>
            <a:ext cx="3476914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8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OSTEOPENIA
</a:t>
            </a:r>
            <a:endParaRPr lang="en-CA" sz="3998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50900" y="1358900"/>
            <a:ext cx="6147517" cy="172964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Osteopenia is a general term for loss.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bone in different metabolic and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other bone diseases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850900" y="3289300"/>
            <a:ext cx="6984284" cy="12695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3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Osteopenia is the reduction of bone mass.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greater than expected for a person of certain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93800" y="4140200"/>
            <a:ext cx="3278141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8" dirty="0">
                <a:solidFill>
                  <a:srgbClr val="000000"/>
                </a:solidFill>
                <a:latin typeface="Palatino Linotype"/>
                <a:cs typeface="Palatino Linotype"/>
              </a:rPr>
              <a:t>age, gender and race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50900" y="5181600"/>
            <a:ext cx="6750246" cy="129362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GB" sz="2795">
                <a:solidFill>
                  <a:srgbClr val="000000"/>
                </a:solidFill>
                <a:latin typeface="Palatino Linotype"/>
                <a:cs typeface="Palatino Linotype"/>
              </a:rPr>
              <a:t>• Osteopenia is not a diagnosis, but a term</a:t>
            </a:r>
            <a:br>
              <a:rPr lang="en-GB" sz="2795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>
                <a:solidFill>
                  <a:srgbClr val="000000"/>
                </a:solidFill>
                <a:latin typeface="Palatino Linotype"/>
                <a:cs typeface="Palatino Linotype"/>
              </a:rPr>
              <a:t>The loss of bone is different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193800" y="6057900"/>
            <a:ext cx="1285608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>
                <a:solidFill>
                  <a:srgbClr val="000000"/>
                </a:solidFill>
                <a:latin typeface="Palatino Linotype"/>
                <a:cs typeface="Palatino Linotype"/>
              </a:rPr>
              <a:t>etiology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2070100" y="533400"/>
            <a:ext cx="4416274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5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OSTEOMALACIA</a:t>
            </a:r>
          </a:p>
          <a:p>
            <a:pPr>
              <a:lnSpc>
                <a:spcPts val="4600"/>
              </a:lnSpc>
            </a:pPr>
            <a:endParaRPr lang="en-CA" sz="3995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57200" y="1638300"/>
            <a:ext cx="5211363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FF6600"/>
                </a:solidFill>
                <a:latin typeface="Palatino Linotype"/>
                <a:cs typeface="Palatino Linotype"/>
              </a:rPr>
              <a:t>• Rickets occur in childhood and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800100" y="2044700"/>
            <a:ext cx="7303281" cy="79508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7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there is a deficiency in mineralization and this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00100" y="2438400"/>
            <a:ext cx="6014467" cy="6781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20"/>
              </a:lnSpc>
            </a:pP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Primarily cartilage in the pineal gland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00100" y="2768600"/>
            <a:ext cx="4152034" cy="70051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15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Plate swelling of cartilage.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57200" y="3581400"/>
            <a:ext cx="7529305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Rickets are only used in children who are still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00100" y="4000500"/>
            <a:ext cx="910506" cy="6781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90"/>
              </a:lnSpc>
            </a:pPr>
            <a:r>
              <a:rPr lang="en-CA" sz="2798" dirty="0">
                <a:solidFill>
                  <a:srgbClr val="000000"/>
                </a:solidFill>
                <a:latin typeface="Palatino Linotype"/>
                <a:cs typeface="Palatino Linotype"/>
              </a:rPr>
              <a:t>Grow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57200" y="4869160"/>
            <a:ext cx="6064161" cy="104676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GB" sz="2795" dirty="0">
                <a:solidFill>
                  <a:srgbClr val="FF6600"/>
                </a:solidFill>
                <a:latin typeface="Palatino Linotype"/>
                <a:cs typeface="Palatino Linotype"/>
              </a:rPr>
              <a:t>• </a:t>
            </a:r>
            <a:r>
              <a:rPr lang="en-GB" sz="2795" dirty="0" err="1">
                <a:solidFill>
                  <a:srgbClr val="FF6600"/>
                </a:solidFill>
                <a:latin typeface="Palatino Linotype"/>
                <a:cs typeface="Palatino Linotype"/>
              </a:rPr>
              <a:t>Osteomalacia</a:t>
            </a:r>
            <a:r>
              <a:rPr lang="en-GB" sz="2795" dirty="0">
                <a:solidFill>
                  <a:srgbClr val="FF6600"/>
                </a:solidFill>
                <a:latin typeface="Palatino Linotype"/>
                <a:cs typeface="Palatino Linotype"/>
              </a:rPr>
              <a:t> occurs in children and</a:t>
            </a:r>
            <a:br>
              <a:rPr lang="en-GB" sz="2795" dirty="0">
                <a:solidFill>
                  <a:srgbClr val="FF66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FF6600"/>
                </a:solidFill>
                <a:latin typeface="Palatino Linotype"/>
                <a:cs typeface="Palatino Linotype"/>
              </a:rPr>
              <a:t>   adults and is reduced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83568" y="5549900"/>
            <a:ext cx="6525825" cy="104689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mineralization of spongiosis and cortical 
Bones
</a:t>
            </a:r>
            <a:endParaRPr lang="en-CA" sz="2798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584200" y="165100"/>
            <a:ext cx="7178247" cy="184665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800"/>
              </a:lnSpc>
              <a:tabLst>
                <a:tab pos="2374900" algn="l"/>
              </a:tabLst>
            </a:pPr>
            <a:r>
              <a:rPr lang="en-GB" sz="4005" b="1" dirty="0" err="1">
                <a:solidFill>
                  <a:srgbClr val="FF0000"/>
                </a:solidFill>
                <a:latin typeface="Palatino Linotype Bold"/>
                <a:cs typeface="Palatino Linotype Bold"/>
              </a:rPr>
              <a:t>Osteomalacia</a:t>
            </a:r>
            <a:r>
              <a:rPr lang="en-GB" sz="4005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 is different from</a:t>
            </a:r>
            <a:br>
              <a:rPr lang="en-GB" sz="4005" b="1" dirty="0">
                <a:solidFill>
                  <a:srgbClr val="FF0000"/>
                </a:solidFill>
                <a:latin typeface="Palatino Linotype Bold"/>
                <a:cs typeface="Palatino Linotype Bold"/>
              </a:rPr>
            </a:br>
            <a:r>
              <a:rPr lang="en-GB" sz="4005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	osteoporosis
</a:t>
            </a:r>
            <a:endParaRPr lang="en-CA" sz="3995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22300" y="1625600"/>
            <a:ext cx="8239435" cy="135081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  <a:tabLst>
                <a:tab pos="342900" algn="l"/>
              </a:tabLst>
            </a:pPr>
            <a:r>
              <a:rPr lang="en-GB" sz="2400" dirty="0">
                <a:solidFill>
                  <a:srgbClr val="FF0000"/>
                </a:solidFill>
                <a:latin typeface="Palatino Linotype"/>
                <a:cs typeface="Palatino Linotype"/>
              </a:rPr>
              <a:t>• </a:t>
            </a:r>
            <a:r>
              <a:rPr lang="en-GB" sz="2400" dirty="0" err="1">
                <a:solidFill>
                  <a:srgbClr val="FF0000"/>
                </a:solidFill>
                <a:latin typeface="Palatino Linotype"/>
                <a:cs typeface="Palatino Linotype"/>
              </a:rPr>
              <a:t>Osteomalacia</a:t>
            </a:r>
            <a:r>
              <a:rPr lang="en-GB" sz="2400" dirty="0">
                <a:solidFill>
                  <a:srgbClr val="FF0000"/>
                </a:solidFill>
                <a:latin typeface="Palatino Linotype"/>
                <a:cs typeface="Palatino Linotype"/>
              </a:rPr>
              <a:t> is a condition of softening of the bone due to</a:t>
            </a:r>
            <a:br>
              <a:rPr lang="en-GB" sz="2400" dirty="0">
                <a:solidFill>
                  <a:srgbClr val="FF0000"/>
                </a:solidFill>
                <a:latin typeface="Palatino Linotype"/>
                <a:cs typeface="Palatino Linotype"/>
              </a:rPr>
            </a:br>
            <a:r>
              <a:rPr lang="en-GB" sz="2400" dirty="0">
                <a:solidFill>
                  <a:srgbClr val="FF0000"/>
                </a:solidFill>
                <a:latin typeface="Palatino Linotype"/>
                <a:cs typeface="Palatino Linotype"/>
              </a:rPr>
              <a:t>	the lack of minerals in the bone in which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22300" y="2667000"/>
            <a:ext cx="5907066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• there is no loss of osteoid or bone matrix
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22300" y="3022600"/>
            <a:ext cx="4926029" cy="135081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  <a:tabLst>
                <a:tab pos="342900" algn="l"/>
              </a:tabLst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Bone </a:t>
            </a:r>
            <a:r>
              <a:rPr lang="en-GB" sz="2400" dirty="0" err="1">
                <a:solidFill>
                  <a:srgbClr val="000000"/>
                </a:solidFill>
                <a:latin typeface="Palatino Linotype"/>
                <a:cs typeface="Palatino Linotype"/>
              </a:rPr>
              <a:t>remodeling</a:t>
            </a: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 cycles take place</a:t>
            </a:r>
            <a:b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	normal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22300" y="3937000"/>
            <a:ext cx="7537320" cy="135088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00"/>
              </a:lnSpc>
              <a:tabLst>
                <a:tab pos="342900" algn="l"/>
              </a:tabLst>
            </a:pP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• Disruption of calcification and deposition of minerals</a:t>
            </a:r>
            <a:b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	instead of hard bone, soft osteoid tissue is formed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22300" y="5359400"/>
            <a:ext cx="5878212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 err="1">
                <a:solidFill>
                  <a:srgbClr val="000000"/>
                </a:solidFill>
                <a:latin typeface="Palatino Linotype"/>
                <a:cs typeface="Palatino Linotype"/>
              </a:rPr>
              <a:t>Osteomalacia</a:t>
            </a: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 as part of systemic disorders: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622300" y="5727700"/>
            <a:ext cx="3246081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Renal osteodystrophy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622300" y="6083300"/>
            <a:ext cx="3092193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hypoparathyroidism
</a:t>
            </a:r>
            <a:endParaRPr lang="en-CA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2120900" y="520700"/>
            <a:ext cx="4758226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5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OSTEOARTHRITIS
</a:t>
            </a:r>
            <a:endParaRPr lang="en-CA" sz="3995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50900" y="1371600"/>
            <a:ext cx="7306487" cy="148919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GB" sz="2795" dirty="0">
                <a:solidFill>
                  <a:srgbClr val="FF6600"/>
                </a:solidFill>
                <a:latin typeface="Palatino Linotype"/>
                <a:cs typeface="Palatino Linotype"/>
              </a:rPr>
              <a:t>• Osteoarthritis is a degenerative process.</a:t>
            </a:r>
            <a:br>
              <a:rPr lang="en-GB" sz="2795" dirty="0">
                <a:solidFill>
                  <a:srgbClr val="FF66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FF6600"/>
                </a:solidFill>
                <a:latin typeface="Palatino Linotype"/>
                <a:cs typeface="Palatino Linotype"/>
              </a:rPr>
              <a:t>Which is the one who has a screw-up, and has</a:t>
            </a:r>
            <a:br>
              <a:rPr lang="en-GB" sz="2795" dirty="0">
                <a:solidFill>
                  <a:srgbClr val="FF66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FF6600"/>
                </a:solidFill>
                <a:latin typeface="Palatino Linotype"/>
                <a:cs typeface="Palatino Linotype"/>
              </a:rPr>
              <a:t>the inflammatory component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850900" y="2997200"/>
            <a:ext cx="7339573" cy="354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Wrist and knee joints are most often affected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50900" y="4216400"/>
            <a:ext cx="4992264" cy="104676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It's a person over 50 years old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Years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50900" y="5157535"/>
            <a:ext cx="7170233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Numerous congenital and acquired factors </a:t>
            </a:r>
          </a:p>
          <a:p>
            <a:pPr>
              <a:lnSpc>
                <a:spcPts val="30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create a tendency for the development </a:t>
            </a:r>
          </a:p>
          <a:p>
            <a:pPr>
              <a:lnSpc>
                <a:spcPts val="30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of pathological conditions</a:t>
            </a:r>
            <a:endParaRPr lang="en-CA" sz="2798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300" y="12700"/>
            <a:ext cx="9144000" cy="68453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2222500" y="444500"/>
            <a:ext cx="3967433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5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Pathophysiology
</a:t>
            </a:r>
            <a:endParaRPr lang="en-CA" sz="3995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051720" y="1061095"/>
            <a:ext cx="4595810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8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of the osteoarthritis
</a:t>
            </a:r>
            <a:endParaRPr lang="en-CA" sz="3998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494196" y="2240905"/>
            <a:ext cx="5647380" cy="76944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articular cartilage is the main site </a:t>
            </a:r>
          </a:p>
          <a:p>
            <a:pPr>
              <a:lnSpc>
                <a:spcPts val="30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of changes in osteoarthritis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494196" y="2907691"/>
            <a:ext cx="6998711" cy="162012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</a:t>
            </a:r>
            <a:r>
              <a:rPr lang="en-GB" sz="2800" dirty="0">
                <a:solidFill>
                  <a:srgbClr val="000000"/>
                </a:solidFill>
                <a:latin typeface="Palatino Linotype"/>
                <a:cs typeface="Palatino Linotype"/>
              </a:rPr>
              <a:t>The integrity of the joint has been violated
the cartilage under the influence of different</a:t>
            </a:r>
            <a:br>
              <a:rPr lang="en-GB" sz="2800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800" dirty="0">
                <a:solidFill>
                  <a:srgbClr val="000000"/>
                </a:solidFill>
                <a:latin typeface="Palatino Linotype"/>
                <a:cs typeface="Palatino Linotype"/>
              </a:rPr>
              <a:t>Factors</a:t>
            </a: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94196" y="4145516"/>
            <a:ext cx="8649804" cy="123110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There are significant changes in the composition and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mechanical properties of cartilage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494526" y="5099972"/>
            <a:ext cx="7423379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Ageing and the effect of mechanical force are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94196" y="5644059"/>
            <a:ext cx="8302209" cy="76944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5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the main factors in the development of osteoarthritis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7100" y="304800"/>
            <a:ext cx="4831451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12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Stages of osteoarthritis
</a:t>
            </a:r>
            <a:endParaRPr lang="en-CA" sz="3602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2171700" y="482600"/>
            <a:ext cx="5100755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6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The skeletal system
</a:t>
            </a:r>
            <a:endParaRPr lang="en-CA" sz="4406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79500" y="1727200"/>
            <a:ext cx="5842946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• 206 (207) bones in the human body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79500" y="2184400"/>
            <a:ext cx="3590598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Axis (axial) skeleton: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29005" y="2654300"/>
            <a:ext cx="905697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Times New Roman"/>
                <a:cs typeface="Times New Roman"/>
              </a:rPr>
              <a:t> -skull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79500" y="3111500"/>
            <a:ext cx="2837315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Times New Roman"/>
                <a:cs typeface="Times New Roman"/>
              </a:rPr>
              <a:t>- spinal column and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079500" y="3581400"/>
            <a:ext cx="944169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Times New Roman"/>
                <a:cs typeface="Times New Roman"/>
              </a:rPr>
              <a:t>- chest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079500" y="4051300"/>
            <a:ext cx="5963043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Additional (appendicular) skeleton: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079500" y="4508500"/>
            <a:ext cx="3512180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Times New Roman"/>
                <a:cs typeface="Times New Roman"/>
              </a:rPr>
              <a:t>- upper and lower limbs,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079500" y="4978400"/>
            <a:ext cx="2680221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8" dirty="0">
                <a:solidFill>
                  <a:srgbClr val="000000"/>
                </a:solidFill>
                <a:latin typeface="Times New Roman"/>
                <a:cs typeface="Times New Roman"/>
              </a:rPr>
              <a:t>- shoulder belt and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079500" y="5435600"/>
            <a:ext cx="1710405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Times New Roman"/>
                <a:cs typeface="Times New Roman"/>
              </a:rPr>
              <a:t>- pelvic belt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251520" y="495300"/>
            <a:ext cx="8684164" cy="165429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300"/>
              </a:lnSpc>
              <a:tabLst>
                <a:tab pos="1841500" algn="l"/>
              </a:tabLst>
            </a:pPr>
            <a:r>
              <a:rPr lang="en-GB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Predisposing factors</a:t>
            </a:r>
            <a:br>
              <a:rPr lang="en-GB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</a:br>
            <a:r>
              <a:rPr lang="en-GB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for the development of OA 
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374900" y="2603500"/>
            <a:ext cx="3058530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Genetic factors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374900" y="3187700"/>
            <a:ext cx="1726435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Injuries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374900" y="3771900"/>
            <a:ext cx="1912383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Lifestyle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374900" y="4368800"/>
            <a:ext cx="1472711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Aging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374900" y="4953000"/>
            <a:ext cx="1758495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04" dirty="0">
                <a:solidFill>
                  <a:srgbClr val="000000"/>
                </a:solidFill>
                <a:latin typeface="Palatino Linotype"/>
                <a:cs typeface="Palatino Linotype"/>
              </a:rPr>
              <a:t>• Obesity
</a:t>
            </a:r>
            <a:endParaRPr lang="en-CA" sz="3204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698500" y="939800"/>
            <a:ext cx="6373540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• Osteoarthritis (OA) is a slow-moving disease
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98500" y="1739900"/>
            <a:ext cx="6785832" cy="59798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OA primarily and initially affects joint cartilage </a:t>
            </a:r>
          </a:p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and the mechanisms of OA development are: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55700" y="2400300"/>
            <a:ext cx="6101029" cy="89242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- early cell response with increased synthesis</a:t>
            </a:r>
            <a:b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proteoglycans and collagen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55700" y="3060700"/>
            <a:ext cx="7728398" cy="89236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A late stage in which there is no possibility of continuing</a:t>
            </a:r>
            <a:b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The repair process leads to: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55700" y="3644900"/>
            <a:ext cx="5365251" cy="64229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54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- consequential loss of cartilage, tearing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435100" y="3962400"/>
            <a:ext cx="6936194" cy="6924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30"/>
              </a:lnSpc>
            </a:pP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cartilage , sclerosis of the subchondral bone and on
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435100" y="4318000"/>
            <a:ext cx="4663136" cy="57496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05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the end of the contact "bone-bone"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698500" y="5041900"/>
            <a:ext cx="6737422" cy="89236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Inflammatory process locally with hypertrophy</a:t>
            </a:r>
            <a:b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	synovial membranes and elevated
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041400" y="5626100"/>
            <a:ext cx="7845096" cy="3126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concentrations of pro-inflammatory cytokines (IL-1, TNF)</a:t>
            </a:r>
            <a:endParaRPr lang="en-CA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1905099" y="67412"/>
            <a:ext cx="5495094" cy="176971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GB" sz="4008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Model of development </a:t>
            </a:r>
          </a:p>
          <a:p>
            <a:pPr>
              <a:lnSpc>
                <a:spcPts val="4600"/>
              </a:lnSpc>
            </a:pPr>
            <a:r>
              <a:rPr lang="en-GB" sz="4008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of osteoarthritis
</a:t>
            </a:r>
            <a:endParaRPr lang="en-CA" sz="3998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84300" y="1612900"/>
            <a:ext cx="7290457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10" b="1" dirty="0">
                <a:solidFill>
                  <a:srgbClr val="FF6600"/>
                </a:solidFill>
                <a:latin typeface="Palatino Linotype Bold"/>
                <a:cs typeface="Palatino Linotype Bold"/>
              </a:rPr>
              <a:t>biochemical changes in cells and tissues of the joint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048000" y="2603500"/>
            <a:ext cx="2566408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10" b="1" dirty="0">
                <a:solidFill>
                  <a:srgbClr val="FF6600"/>
                </a:solidFill>
                <a:latin typeface="Palatino Linotype Bold"/>
                <a:cs typeface="Palatino Linotype Bold"/>
              </a:rPr>
              <a:t>structural changes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603500" y="3048000"/>
            <a:ext cx="5019003" cy="301505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050"/>
              </a:lnSpc>
            </a:pPr>
            <a:r>
              <a:rPr lang="en-GB" sz="2410" b="1" dirty="0">
                <a:solidFill>
                  <a:srgbClr val="FF6600"/>
                </a:solidFill>
                <a:latin typeface="Palatino Linotype Bold"/>
                <a:cs typeface="Palatino Linotype Bold"/>
              </a:rPr>
              <a:t>pain and other symptoms and signs</a:t>
            </a:r>
            <a:br>
              <a:rPr lang="en-GB" sz="2410" b="1" dirty="0">
                <a:solidFill>
                  <a:srgbClr val="FF6600"/>
                </a:solidFill>
                <a:latin typeface="Palatino Linotype Bold"/>
                <a:cs typeface="Palatino Linotype Bold"/>
              </a:rPr>
            </a:br>
            <a:r>
              <a:rPr lang="en-GB" sz="2410" b="1" dirty="0">
                <a:solidFill>
                  <a:srgbClr val="FF6600"/>
                </a:solidFill>
                <a:latin typeface="Palatino Linotype Bold"/>
                <a:cs typeface="Palatino Linotype Bold"/>
              </a:rPr>
              <a:t>disruption of joint function</a:t>
            </a:r>
            <a:br>
              <a:rPr lang="en-GB" sz="2410" b="1" dirty="0">
                <a:solidFill>
                  <a:srgbClr val="FF6600"/>
                </a:solidFill>
                <a:latin typeface="Palatino Linotype Bold"/>
                <a:cs typeface="Palatino Linotype Bold"/>
              </a:rPr>
            </a:br>
            <a:r>
              <a:rPr lang="en-GB" sz="2410" b="1" dirty="0">
                <a:solidFill>
                  <a:srgbClr val="FF6600"/>
                </a:solidFill>
                <a:latin typeface="Palatino Linotype Bold"/>
                <a:cs typeface="Palatino Linotype Bold"/>
              </a:rPr>
              <a:t>Reduced quality of life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625600" y="5867400"/>
            <a:ext cx="6054093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Th : surgical intervention - joint replacement
</a:t>
            </a:r>
            <a:endParaRPr lang="en-CA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4300" y="107950"/>
            <a:ext cx="9144000" cy="68453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421297" y="510530"/>
            <a:ext cx="6301405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GB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Joints that can be affected OA
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1917700"/>
            <a:ext cx="1604606" cy="34624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10" b="1" dirty="0">
                <a:solidFill>
                  <a:srgbClr val="FF6600"/>
                </a:solidFill>
                <a:latin typeface="Palatino Linotype Bold"/>
                <a:cs typeface="Palatino Linotype Bold"/>
              </a:rPr>
              <a:t>wrist joints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404100" y="2146300"/>
            <a:ext cx="617157" cy="42729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CA" sz="2014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Neck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870700" y="3149600"/>
            <a:ext cx="1300036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14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lower back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718300" y="4102100"/>
            <a:ext cx="573875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14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Hips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6870700" y="4864100"/>
            <a:ext cx="615553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14" b="1" dirty="0">
                <a:solidFill>
                  <a:srgbClr val="FF6600"/>
                </a:solidFill>
                <a:latin typeface="Palatino Linotype Bold"/>
                <a:cs typeface="Palatino Linotype Bold"/>
              </a:rPr>
              <a:t>Knee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6413500" y="6070600"/>
            <a:ext cx="2141612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GB" sz="2014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the base of the toe
</a:t>
            </a:r>
            <a:endParaRPr lang="en-CA" sz="2004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2641600" y="457200"/>
            <a:ext cx="3539430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OA diagnosis
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74700" y="1765300"/>
            <a:ext cx="2794035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FF6600"/>
                </a:solidFill>
                <a:latin typeface="Palatino Linotype"/>
                <a:cs typeface="Palatino Linotype"/>
              </a:rPr>
              <a:t>• Symptoms such as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231900" y="2209800"/>
            <a:ext cx="787075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- pain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2654300"/>
            <a:ext cx="3172343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- difficult joint function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3098800"/>
            <a:ext cx="4833054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- "creaking" when moving the wrist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98500" y="3924300"/>
            <a:ext cx="5036635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FF6600"/>
                </a:solidFill>
                <a:latin typeface="Palatino Linotype"/>
                <a:cs typeface="Palatino Linotype"/>
              </a:rPr>
              <a:t>• signs during physical examination: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12900" y="4368800"/>
            <a:ext cx="4343625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cs typeface="Calibri"/>
              </a:rPr>
              <a:t>- asymmetry, especially large joints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612900" y="4800600"/>
            <a:ext cx="4020909" cy="110402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GB" sz="2402" dirty="0">
                <a:solidFill>
                  <a:srgbClr val="000000"/>
                </a:solidFill>
                <a:cs typeface="Calibri"/>
              </a:rPr>
              <a:t>Heberden's and </a:t>
            </a:r>
            <a:r>
              <a:rPr lang="en-GB" sz="2402" dirty="0" err="1">
                <a:solidFill>
                  <a:srgbClr val="000000"/>
                </a:solidFill>
                <a:cs typeface="Calibri"/>
              </a:rPr>
              <a:t>Bouchar's</a:t>
            </a:r>
            <a:r>
              <a:rPr lang="en-GB" sz="2402" dirty="0">
                <a:solidFill>
                  <a:srgbClr val="000000"/>
                </a:solidFill>
                <a:cs typeface="Calibri"/>
              </a:rPr>
              <a:t> knots</a:t>
            </a:r>
            <a:br>
              <a:rPr lang="en-GB" sz="2402" dirty="0">
                <a:solidFill>
                  <a:srgbClr val="000000"/>
                </a:solidFill>
                <a:cs typeface="Calibri"/>
              </a:rPr>
            </a:br>
            <a:r>
              <a:rPr lang="en-GB" sz="2402" dirty="0">
                <a:solidFill>
                  <a:srgbClr val="000000"/>
                </a:solidFill>
                <a:cs typeface="Calibri"/>
              </a:rPr>
              <a:t>osteoarthritis of the hand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612900" y="5613400"/>
            <a:ext cx="5296771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000000"/>
                </a:solidFill>
                <a:cs typeface="Calibri"/>
              </a:rPr>
              <a:t>- swelling of the joints of moderate degree
</a:t>
            </a:r>
            <a:endParaRPr lang="en-CA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1003300" y="1536700"/>
            <a:ext cx="6238887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FF6600"/>
                </a:solidFill>
                <a:latin typeface="Palatino Linotype"/>
                <a:cs typeface="Palatino Linotype"/>
              </a:rPr>
              <a:t>• The x-ray scan scans that can be seen 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003300" y="2400300"/>
            <a:ext cx="4472378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8" dirty="0">
                <a:solidFill>
                  <a:srgbClr val="000000"/>
                </a:solidFill>
                <a:latin typeface="Palatino Linotype"/>
                <a:cs typeface="Palatino Linotype"/>
              </a:rPr>
              <a:t>The presence of osteophytes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03300" y="2832100"/>
            <a:ext cx="4155240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- narrowed articular space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03300" y="3238500"/>
            <a:ext cx="5362045" cy="129362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− indirect indicator of thinned out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cartilage of the joint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03300" y="4089400"/>
            <a:ext cx="6226063" cy="129375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- sclerosing changes in the subchondral</a:t>
            </a:r>
            <a:b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bones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/>
          <p:nvPr/>
        </p:nvSpPr>
        <p:spPr>
          <a:xfrm>
            <a:off x="812800" y="812800"/>
            <a:ext cx="8008603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GB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OA joints of the handle characterized 
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927100" y="2132856"/>
            <a:ext cx="5100755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Increase in the cost of the joint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927100" y="2938760"/>
            <a:ext cx="5519140" cy="129362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Heberden's nodules on the distal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interphalangeal joints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927100" y="4094584"/>
            <a:ext cx="5060681" cy="8582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Bouchard's nodules on the</a:t>
            </a:r>
          </a:p>
          <a:p>
            <a:pPr>
              <a:lnSpc>
                <a:spcPts val="34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 proximal interphalangeal joints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/>
          <p:cNvSpPr txBox="1"/>
          <p:nvPr/>
        </p:nvSpPr>
        <p:spPr>
          <a:xfrm>
            <a:off x="1968500" y="495300"/>
            <a:ext cx="4361771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8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OSTEOMYELITIS</a:t>
            </a:r>
            <a:endParaRPr lang="en-CA" sz="3998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98500" y="1678632"/>
            <a:ext cx="6181436" cy="12695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300"/>
              </a:lnSpc>
            </a:pP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Osteomyelitis (OM) is a bone infection.</a:t>
            </a:r>
            <a:b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caused by microorganisms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98500" y="3177232"/>
            <a:ext cx="6973319" cy="164147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• The most common causes of osteomyelitis
 it's bacteria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98500" y="4625032"/>
            <a:ext cx="5847755" cy="129362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Fungi, parasites and viruses can be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causative agents OM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457200" y="304800"/>
            <a:ext cx="2824491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5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Endogenous</a:t>
            </a:r>
          </a:p>
          <a:p>
            <a:pPr>
              <a:lnSpc>
                <a:spcPts val="4600"/>
              </a:lnSpc>
            </a:pPr>
            <a:r>
              <a:rPr lang="en-CA" sz="4005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osteomyelitis</a:t>
            </a:r>
            <a:endParaRPr lang="en-CA" sz="3995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81000" y="1892300"/>
            <a:ext cx="6743834" cy="1466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65"/>
              </a:lnSpc>
              <a:tabLst>
                <a:tab pos="330200" algn="l"/>
                <a:tab pos="330200" algn="l"/>
                <a:tab pos="330200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 Endogenous osteomyelitis is caused by the dispersion</a:t>
            </a:r>
          </a:p>
          <a:p>
            <a:pPr>
              <a:lnSpc>
                <a:spcPts val="2865"/>
              </a:lnSpc>
              <a:tabLst>
                <a:tab pos="330200" algn="l"/>
                <a:tab pos="330200" algn="l"/>
                <a:tab pos="330200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of microorganisms through the blood</a:t>
            </a:r>
          </a:p>
          <a:p>
            <a:pPr>
              <a:lnSpc>
                <a:spcPts val="2865"/>
              </a:lnSpc>
              <a:tabLst>
                <a:tab pos="330200" algn="l"/>
                <a:tab pos="330200" algn="l"/>
                <a:tab pos="330200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from another place of infection</a:t>
            </a:r>
          </a:p>
          <a:p>
            <a:pPr>
              <a:lnSpc>
                <a:spcPts val="2865"/>
              </a:lnSpc>
              <a:tabLst>
                <a:tab pos="330200" algn="l"/>
                <a:tab pos="330200" algn="l"/>
                <a:tab pos="330200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 the body (infection of the skin, sinuses, teeth)</a:t>
            </a:r>
            <a:endParaRPr lang="en-CA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381000" y="3746500"/>
            <a:ext cx="7306487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 Endogenous OM is susceptible to children and the elderly
</a:t>
            </a:r>
            <a:endParaRPr lang="en-CA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381000" y="4483100"/>
            <a:ext cx="8946360" cy="146674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330200" algn="l"/>
                <a:tab pos="330200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 Staphylococcus aureus is the most common causative agent, and then</a:t>
            </a:r>
            <a:b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Streptococcus agalactiae (group B), Haemophilus influenzae and gram-</a:t>
            </a:r>
            <a:b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negative bacteria
</a:t>
            </a:r>
            <a:endParaRPr lang="en-CA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81000" y="5956300"/>
            <a:ext cx="6993902" cy="109485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  <a:tabLst>
                <a:tab pos="330200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 In adults OM most often affects the vertebrae,</a:t>
            </a:r>
            <a:b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the pelvis and small bones, and in children long bones
</a:t>
            </a:r>
            <a:endParaRPr lang="en-CA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1333500" y="939800"/>
            <a:ext cx="6910546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The skeletal system makes
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527300" y="2603500"/>
            <a:ext cx="2002151" cy="141064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520"/>
              </a:lnSpc>
            </a:pPr>
            <a:r>
              <a:rPr lang="en-CA" sz="4802" dirty="0">
                <a:solidFill>
                  <a:srgbClr val="000000"/>
                </a:solidFill>
                <a:latin typeface="Palatino Linotype"/>
                <a:cs typeface="Palatino Linotype"/>
              </a:rPr>
              <a:t>•Bones
</a:t>
            </a:r>
            <a:endParaRPr lang="en-CA" sz="4802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527300" y="3708400"/>
            <a:ext cx="2866169" cy="141064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520"/>
              </a:lnSpc>
            </a:pPr>
            <a:r>
              <a:rPr lang="en-CA" sz="4800" dirty="0">
                <a:solidFill>
                  <a:srgbClr val="000000"/>
                </a:solidFill>
                <a:latin typeface="Palatino Linotype"/>
                <a:cs typeface="Palatino Linotype"/>
              </a:rPr>
              <a:t>•Cartilage
</a:t>
            </a:r>
            <a:endParaRPr lang="en-CA" sz="4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609600" y="533400"/>
            <a:ext cx="2540760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12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Exogenous</a:t>
            </a:r>
          </a:p>
          <a:p>
            <a:pPr>
              <a:lnSpc>
                <a:spcPts val="4140"/>
              </a:lnSpc>
            </a:pPr>
            <a:r>
              <a:rPr lang="en-CA" sz="3612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osteomyelitis</a:t>
            </a:r>
            <a:endParaRPr lang="en-CA" sz="3602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11200" y="2425700"/>
            <a:ext cx="6420027" cy="84638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300"/>
              </a:lnSpc>
            </a:pPr>
            <a:r>
              <a:rPr lang="en-GB" sz="279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 Exogenous osteomyelitis is </a:t>
            </a:r>
          </a:p>
          <a:p>
            <a:pPr>
              <a:lnSpc>
                <a:spcPts val="3300"/>
              </a:lnSpc>
            </a:pPr>
            <a:r>
              <a:rPr lang="en-GB" sz="279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caused by an infection from around the body</a:t>
            </a:r>
            <a:endParaRPr lang="en-CA" sz="2798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11200" y="3924300"/>
            <a:ext cx="4491614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 It is caused by open fractures,
</a:t>
            </a:r>
            <a:endParaRPr lang="en-CA" sz="2795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054100" y="4343400"/>
            <a:ext cx="6927859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808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breakthrough wounds or surgical procedures
</a:t>
            </a:r>
            <a:endParaRPr lang="en-CA" sz="2798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11200" y="5397500"/>
            <a:ext cx="6263831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• Tissue injury, ischemia and foreign bodies
</a:t>
            </a:r>
            <a:endParaRPr lang="en-CA" sz="2795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054100" y="5816600"/>
            <a:ext cx="5398914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8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 increase the bone's susceptibility</a:t>
            </a:r>
          </a:p>
          <a:p>
            <a:pPr>
              <a:lnSpc>
                <a:spcPts val="3220"/>
              </a:lnSpc>
            </a:pPr>
            <a:r>
              <a:rPr lang="en-GB" sz="2798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to the development of OM</a:t>
            </a:r>
            <a:endParaRPr lang="en-CA" sz="2798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2006600" y="419100"/>
            <a:ext cx="6383158" cy="16542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300"/>
              </a:lnSpc>
              <a:tabLst>
                <a:tab pos="596900" algn="l"/>
              </a:tabLst>
            </a:pPr>
            <a:r>
              <a:rPr lang="en-CA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The inflammatory response in</a:t>
            </a:r>
            <a:br>
              <a:rPr lang="en-CA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</a:br>
            <a:r>
              <a:rPr lang="en-CA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	osteomyelitis
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774700" y="1905000"/>
            <a:ext cx="5113579" cy="11039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Phagocytes limit infection and their</a:t>
            </a:r>
            <a:b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enzymes lyse bone
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74700" y="2654300"/>
            <a:ext cx="7309437" cy="107721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The created pus spreads into the vascular ducts and</a:t>
            </a:r>
            <a:b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leads to thrombosis of small blood vessels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774700" y="3365500"/>
            <a:ext cx="8467061" cy="11039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Inflammatory exudate spreads into metaphysis and marrow</a:t>
            </a:r>
            <a:b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cavity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5048" y="4100296"/>
            <a:ext cx="9048952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The abscess separates the periosteum from the bone and leads to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74700" y="4483100"/>
            <a:ext cx="3380734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Ischemic bone necrosis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74700" y="4851400"/>
            <a:ext cx="6631367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</a:t>
            </a:r>
            <a:r>
              <a:rPr lang="en-GB" sz="2400" dirty="0" err="1">
                <a:solidFill>
                  <a:srgbClr val="000000"/>
                </a:solidFill>
                <a:latin typeface="Palatino Linotype"/>
                <a:cs typeface="Palatino Linotype"/>
              </a:rPr>
              <a:t>Devascularized</a:t>
            </a: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 parts of the bone are separated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054100" y="5207000"/>
            <a:ext cx="1837041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10" dirty="0">
                <a:solidFill>
                  <a:srgbClr val="000000"/>
                </a:solidFill>
                <a:latin typeface="Palatino Linotype Bold"/>
                <a:cs typeface="Palatino Linotype Bold"/>
              </a:rPr>
              <a:t>Sequestrums</a:t>
            </a:r>
            <a:r>
              <a:rPr lang="en-CA" sz="2410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
</a:t>
            </a:r>
            <a:endParaRPr lang="en-CA" sz="2400" b="1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74700" y="5562600"/>
            <a:ext cx="5892639" cy="73270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• The involucre is called the layer of </a:t>
            </a:r>
          </a:p>
          <a:p>
            <a:pPr>
              <a:lnSpc>
                <a:spcPts val="2900"/>
              </a:lnSpc>
            </a:pP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new bone formed around the infected bone</a:t>
            </a:r>
            <a:endParaRPr lang="en-CA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2"/>
          <p:cNvSpPr txBox="1"/>
          <p:nvPr/>
        </p:nvSpPr>
        <p:spPr>
          <a:xfrm>
            <a:off x="2413000" y="596900"/>
            <a:ext cx="3281348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5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Osteomyelitis</a:t>
            </a:r>
            <a:endParaRPr lang="en-CA" sz="3995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927100" y="1930400"/>
            <a:ext cx="995465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•Acute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927100" y="2514600"/>
            <a:ext cx="2960747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2" dirty="0">
                <a:solidFill>
                  <a:srgbClr val="000000"/>
                </a:solidFill>
                <a:latin typeface="Palatino Linotype"/>
                <a:cs typeface="Palatino Linotype"/>
              </a:rPr>
              <a:t>• Subacute or chronic
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927100" y="3086100"/>
            <a:ext cx="6631624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The treatment of chronic OM is difficult due to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3454400"/>
            <a:ext cx="3122650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the bone itself contains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82700" y="3835400"/>
            <a:ext cx="6405600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microscopic channels that are not permeable to
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82700" y="4191000"/>
            <a:ext cx="2640146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cells and mediators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31900" y="4546600"/>
            <a:ext cx="6854441" cy="11039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the possibility of reproduction of microorganisms</a:t>
            </a:r>
            <a:b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in microscopic channels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231900" y="5283200"/>
            <a:ext cx="5035033" cy="107721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-limited ability to restore bone that is</a:t>
            </a:r>
            <a:b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destroyed by infection
</a:t>
            </a:r>
            <a:endParaRPr lang="en-CA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2578100" y="317500"/>
            <a:ext cx="3472104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Bone fracture
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444500" y="1422400"/>
            <a:ext cx="7107715" cy="107721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800"/>
              </a:lnSpc>
            </a:pPr>
            <a:r>
              <a:rPr lang="en-GB" sz="2410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A bone fracture is a bone break due to the fact that</a:t>
            </a:r>
            <a:br>
              <a:rPr lang="en-GB" sz="2410" b="1" dirty="0">
                <a:solidFill>
                  <a:srgbClr val="000000"/>
                </a:solidFill>
                <a:latin typeface="Palatino Linotype Bold"/>
                <a:cs typeface="Palatino Linotype Bold"/>
              </a:rPr>
            </a:br>
            <a:r>
              <a:rPr lang="en-GB" sz="2410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the force, which can be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444500" y="2146300"/>
            <a:ext cx="5243423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2" dirty="0">
                <a:solidFill>
                  <a:srgbClr val="000000"/>
                </a:solidFill>
                <a:latin typeface="Times New Roman"/>
                <a:cs typeface="Times New Roman"/>
              </a:rPr>
              <a:t>-immediate (blow or pressure on the bone)
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444500" y="2501900"/>
            <a:ext cx="5701882" cy="11039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  <a:t>-indirect or transmitted (bending, stretching or</a:t>
            </a:r>
            <a:b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  <a:t>reversal)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444500" y="3251200"/>
            <a:ext cx="5430974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  <a:t>The bone can be broken, cracked or crushed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44500" y="4000500"/>
            <a:ext cx="4528484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10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TYPES OF BONE FRACTURES: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444500" y="4343400"/>
            <a:ext cx="5892639" cy="147585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00"/>
              </a:lnSpc>
            </a:pPr>
            <a: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  <a:t>-open or complicated (with a wound on the skin</a:t>
            </a:r>
            <a:b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  <a:t>caused by a sharp or blunt object or</a:t>
            </a:r>
            <a:b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  <a:t>fractured bone)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44500" y="5448300"/>
            <a:ext cx="7288855" cy="73013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marL="342900" indent="-342900">
              <a:lnSpc>
                <a:spcPts val="2900"/>
              </a:lnSpc>
              <a:buFontTx/>
              <a:buChar char="-"/>
            </a:pPr>
            <a: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  <a:t>subcutaneous or closed, where the skin in the area of the</a:t>
            </a:r>
          </a:p>
          <a:p>
            <a:pPr>
              <a:lnSpc>
                <a:spcPts val="2900"/>
              </a:lnSpc>
            </a:pPr>
            <a: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  <a:t> broken bone is intact</a:t>
            </a:r>
            <a:endParaRPr lang="en-CA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135" y="44243"/>
            <a:ext cx="9144000" cy="68453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914400" y="1689100"/>
            <a:ext cx="6708440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Wound healing             Bone healing
</a:t>
            </a:r>
            <a:endParaRPr lang="en-CA" sz="32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206500" y="2159000"/>
            <a:ext cx="1259960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580"/>
              </a:lnSpc>
            </a:pPr>
            <a:r>
              <a:rPr lang="en-CA" sz="3216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Means
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764904" y="2108200"/>
            <a:ext cx="1259960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16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Means
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558800" y="2641600"/>
            <a:ext cx="2773195" cy="9849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lang="en-CA" sz="3214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Creating a scar
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991100" y="2603500"/>
            <a:ext cx="2842125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14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Creating a new
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195278" y="3227387"/>
            <a:ext cx="1220591" cy="97462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795"/>
              </a:lnSpc>
            </a:pPr>
            <a:r>
              <a:rPr lang="en-CA" sz="3214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Tissue
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880100" y="3098800"/>
            <a:ext cx="1122102" cy="47448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3214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bones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1148438" y="1041400"/>
            <a:ext cx="7493000" cy="1051570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GB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Basic prerequisites for  healing of bone fractures are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308100" y="2895600"/>
            <a:ext cx="6945812" cy="84638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3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preserved vascularization at the </a:t>
            </a:r>
          </a:p>
          <a:p>
            <a:pPr>
              <a:lnSpc>
                <a:spcPts val="33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fracture site ensures optimum blood supply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308100" y="4800600"/>
            <a:ext cx="3533724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Mechanical stability.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7625" y="23469"/>
            <a:ext cx="9144000" cy="68453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235075" y="523132"/>
            <a:ext cx="8673849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GB" sz="4005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Stages in the process of bone healing
</a:t>
            </a:r>
            <a:endParaRPr lang="en-CA" sz="39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850900" y="2578100"/>
            <a:ext cx="4094069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dirty="0">
                <a:solidFill>
                  <a:srgbClr val="000000"/>
                </a:solidFill>
                <a:latin typeface="Palatino Linotype"/>
                <a:cs typeface="Palatino Linotype"/>
              </a:rPr>
              <a:t>• The inflammatory
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50900" y="3543300"/>
            <a:ext cx="5570436" cy="13562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CA" sz="3602" dirty="0">
                <a:solidFill>
                  <a:srgbClr val="000000"/>
                </a:solidFill>
                <a:latin typeface="Palatino Linotype"/>
                <a:cs typeface="Palatino Linotype"/>
              </a:rPr>
              <a:t>• Reparation-creating bone</a:t>
            </a:r>
            <a:br>
              <a:rPr lang="en-CA" sz="3602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CA" sz="3602" dirty="0">
                <a:solidFill>
                  <a:srgbClr val="000000"/>
                </a:solidFill>
                <a:latin typeface="Palatino Linotype"/>
                <a:cs typeface="Palatino Linotype"/>
              </a:rPr>
              <a:t>Tissue
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50900" y="4787900"/>
            <a:ext cx="7126951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GB" sz="3600" dirty="0">
                <a:solidFill>
                  <a:srgbClr val="000000"/>
                </a:solidFill>
                <a:latin typeface="Palatino Linotype"/>
                <a:cs typeface="Palatino Linotype"/>
              </a:rPr>
              <a:t>• </a:t>
            </a:r>
            <a:r>
              <a:rPr lang="en-GB" sz="3600" dirty="0" err="1">
                <a:solidFill>
                  <a:srgbClr val="000000"/>
                </a:solidFill>
                <a:latin typeface="Palatino Linotype"/>
                <a:cs typeface="Palatino Linotype"/>
              </a:rPr>
              <a:t>Remodeling</a:t>
            </a:r>
            <a:r>
              <a:rPr lang="en-GB" sz="3600" dirty="0">
                <a:solidFill>
                  <a:srgbClr val="000000"/>
                </a:solidFill>
                <a:latin typeface="Palatino Linotype"/>
                <a:cs typeface="Palatino Linotype"/>
              </a:rPr>
              <a:t> the cost of the tissue
</a:t>
            </a:r>
            <a:endParaRPr lang="en-CA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393700" y="673100"/>
            <a:ext cx="8673849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GB" sz="4008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Stages in the process of bone healing
</a:t>
            </a:r>
            <a:endParaRPr lang="en-CA" sz="3998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718481" y="2610966"/>
            <a:ext cx="4078039" cy="9489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2800" b="1" dirty="0">
                <a:solidFill>
                  <a:srgbClr val="000000"/>
                </a:solidFill>
                <a:latin typeface="Palatino Linotype" pitchFamily="18" charset="0"/>
                <a:cs typeface="Palatino Linotype Bold"/>
              </a:rPr>
              <a:t>Formation of hematomas
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702333" y="3671900"/>
            <a:ext cx="5480668" cy="4514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CA" sz="2800" b="1" dirty="0">
                <a:solidFill>
                  <a:srgbClr val="000000"/>
                </a:solidFill>
                <a:latin typeface="Palatino Linotype" pitchFamily="18" charset="0"/>
                <a:cs typeface="Palatino Linotype Bold"/>
              </a:rPr>
              <a:t>Formation of fibrocartilage callus</a:t>
            </a:r>
            <a:endParaRPr lang="en-CA" sz="28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22300" y="4318000"/>
            <a:ext cx="4174220" cy="15767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6600"/>
              </a:lnSpc>
            </a:pPr>
            <a:r>
              <a:rPr lang="en-CA" sz="28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 </a:t>
            </a:r>
            <a:r>
              <a:rPr lang="en-CA" sz="2800" b="1" dirty="0">
                <a:solidFill>
                  <a:srgbClr val="000000"/>
                </a:solidFill>
                <a:latin typeface="Palatino Linotype" pitchFamily="18" charset="0"/>
                <a:cs typeface="Palatino Linotype Bold"/>
              </a:rPr>
              <a:t>Formation of bone callus</a:t>
            </a:r>
          </a:p>
          <a:p>
            <a:pPr>
              <a:lnSpc>
                <a:spcPts val="6600"/>
              </a:lnSpc>
            </a:pPr>
            <a:r>
              <a:rPr lang="en-CA" sz="2800" b="1" dirty="0">
                <a:solidFill>
                  <a:srgbClr val="000000"/>
                </a:solidFill>
                <a:latin typeface="Palatino Linotype" pitchFamily="18" charset="0"/>
                <a:cs typeface="Palatino Linotype Bold"/>
              </a:rPr>
              <a:t> Remodeling</a:t>
            </a:r>
            <a:endParaRPr lang="en-CA" sz="28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6" name="TextBox 2"/>
          <p:cNvSpPr txBox="1"/>
          <p:nvPr/>
        </p:nvSpPr>
        <p:spPr>
          <a:xfrm>
            <a:off x="2145585" y="587971"/>
            <a:ext cx="4459491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GB" sz="3612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Vascular response in </a:t>
            </a:r>
          </a:p>
          <a:p>
            <a:pPr>
              <a:lnSpc>
                <a:spcPts val="4140"/>
              </a:lnSpc>
            </a:pPr>
            <a:r>
              <a:rPr lang="en-GB" sz="3612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process bone healing</a:t>
            </a:r>
            <a:endParaRPr lang="en-CA" sz="3602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155700" y="2628900"/>
            <a:ext cx="5336397" cy="198772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65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Bone fracture stimulates release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growth factors that accelerate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formation of new blood vessels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(angiogenesis) and vasodilation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55700" y="4762500"/>
            <a:ext cx="6439263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Blood flow is significantly increased to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bone fracture site
</a:t>
            </a:r>
            <a:endParaRPr lang="en-CA" sz="2798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2"/>
          <p:cNvSpPr txBox="1"/>
          <p:nvPr/>
        </p:nvSpPr>
        <p:spPr>
          <a:xfrm>
            <a:off x="702944" y="468345"/>
            <a:ext cx="8245847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GB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The bones are divided in shape 
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228600" y="1574800"/>
            <a:ext cx="1340110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dirty="0">
                <a:solidFill>
                  <a:srgbClr val="000000"/>
                </a:solidFill>
                <a:latin typeface="Palatino Linotype"/>
                <a:cs typeface="Palatino Linotype"/>
              </a:rPr>
              <a:t>•Long
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28600" y="2400300"/>
            <a:ext cx="1376980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dirty="0">
                <a:solidFill>
                  <a:srgbClr val="000000"/>
                </a:solidFill>
                <a:latin typeface="Palatino Linotype"/>
                <a:cs typeface="Palatino Linotype"/>
              </a:rPr>
              <a:t>•Short
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28600" y="3225800"/>
            <a:ext cx="1168590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dirty="0">
                <a:solidFill>
                  <a:srgbClr val="000000"/>
                </a:solidFill>
                <a:latin typeface="Palatino Linotype"/>
                <a:cs typeface="Palatino Linotype"/>
              </a:rPr>
              <a:t>• Flat
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28600" y="4051300"/>
            <a:ext cx="2221762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CA" sz="3600" dirty="0">
                <a:solidFill>
                  <a:srgbClr val="000000"/>
                </a:solidFill>
                <a:latin typeface="Palatino Linotype"/>
                <a:cs typeface="Palatino Linotype"/>
              </a:rPr>
              <a:t>• Irregular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28600" y="4864100"/>
            <a:ext cx="4064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>
                <a:solidFill>
                  <a:srgbClr val="000000"/>
                </a:solidFill>
                <a:latin typeface="Palatino Linotype"/>
                <a:cs typeface="Palatino Linotype"/>
              </a:rPr>
              <a:t>•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  <a:latin typeface="Palatino Linotype"/>
              <a:cs typeface="Palatino Linotype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74700" y="4864100"/>
            <a:ext cx="1516441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(Sesamoid)</a:t>
            </a:r>
          </a:p>
          <a:p>
            <a:pPr>
              <a:lnSpc>
                <a:spcPts val="2760"/>
              </a:lnSpc>
            </a:pPr>
            <a:endParaRPr lang="en-CA" sz="2400" dirty="0">
              <a:solidFill>
                <a:srgbClr val="000000"/>
              </a:solidFill>
              <a:latin typeface="Palatino Linotype"/>
              <a:cs typeface="Palatino Linotype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28600" y="5511800"/>
            <a:ext cx="406400" cy="4572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>
                <a:solidFill>
                  <a:srgbClr val="000000"/>
                </a:solidFill>
                <a:latin typeface="Palatino Linotype"/>
                <a:cs typeface="Palatino Linotype"/>
              </a:rPr>
              <a:t>•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  <a:latin typeface="Palatino Linotype"/>
              <a:cs typeface="Palatino Linotype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74700" y="5511800"/>
            <a:ext cx="1657505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(Pneumatic)</a:t>
            </a:r>
          </a:p>
          <a:p>
            <a:pPr>
              <a:lnSpc>
                <a:spcPts val="2760"/>
              </a:lnSpc>
            </a:pPr>
            <a:endParaRPr lang="en-CA" sz="2400" dirty="0">
              <a:solidFill>
                <a:srgbClr val="000000"/>
              </a:solidFill>
              <a:latin typeface="Palatino Linotype"/>
              <a:cs typeface="Palatino Linotype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CD992D4-D5B3-4AD3-FC06-740BA7404E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374466"/>
            <a:ext cx="4186760" cy="4855479"/>
          </a:xfrm>
          <a:prstGeom prst="rect">
            <a:avLst/>
          </a:prstGeom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711200" y="660400"/>
            <a:ext cx="7910820" cy="52578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GB" sz="3612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Blood vessels that supply bone blood</a:t>
            </a:r>
            <a:endParaRPr lang="en-CA" sz="3602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841500" y="2679700"/>
            <a:ext cx="3289362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Long-bone arteries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298700" y="3721100"/>
            <a:ext cx="2790636" cy="4103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8" dirty="0">
                <a:solidFill>
                  <a:srgbClr val="000000"/>
                </a:solidFill>
                <a:latin typeface="Palatino Linotype"/>
                <a:cs typeface="Palatino Linotype"/>
              </a:rPr>
              <a:t>- Periosteal artery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298700" y="4241800"/>
            <a:ext cx="3664465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- Intramedullary artery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2298700" y="4749800"/>
            <a:ext cx="3282950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- Metaphyseal artery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2181922" y="672241"/>
            <a:ext cx="4780155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8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Mechanical stability
</a:t>
            </a:r>
            <a:endParaRPr lang="en-CA" sz="3998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55700" y="2527300"/>
            <a:ext cx="6141105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Mechanical stability at an early stage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498600" y="2959100"/>
            <a:ext cx="5182509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promotes bone revascularization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55453" y="4325815"/>
            <a:ext cx="5947141" cy="164147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0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 </a:t>
            </a:r>
            <a:r>
              <a:rPr lang="en-GB" sz="2800" dirty="0">
                <a:solidFill>
                  <a:srgbClr val="000000"/>
                </a:solidFill>
                <a:latin typeface="Palatino Linotype"/>
                <a:cs typeface="Palatino Linotype"/>
              </a:rPr>
              <a:t>• Mechanical stability at a later stage
promotes the healing of bones and</a:t>
            </a:r>
            <a:br>
              <a:rPr lang="en-GB" sz="2800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800" dirty="0">
                <a:solidFill>
                  <a:srgbClr val="000000"/>
                </a:solidFill>
                <a:latin typeface="Palatino Linotype"/>
                <a:cs typeface="Palatino Linotype"/>
              </a:rPr>
              <a:t>the formation of callus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2628900" y="457200"/>
            <a:ext cx="3587521" cy="65402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4" b="1" dirty="0">
                <a:solidFill>
                  <a:srgbClr val="FF0000"/>
                </a:solidFill>
                <a:latin typeface="Palatino Linotype" pitchFamily="18" charset="0"/>
                <a:cs typeface="Palatino Linotype Bold"/>
              </a:rPr>
              <a:t>Inflammation</a:t>
            </a:r>
            <a:endParaRPr lang="en-CA" sz="4404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340935" y="1905829"/>
            <a:ext cx="8806898" cy="100027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GB" sz="24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• The inflammatory phase lasts from the second to the ninth day</a:t>
            </a:r>
            <a:br>
              <a:rPr lang="en-GB" sz="24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</a:br>
            <a:r>
              <a:rPr lang="en-GB" sz="24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	from bone fractures
</a:t>
            </a:r>
            <a:endParaRPr lang="en-CA" sz="2402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850900" y="2971800"/>
            <a:ext cx="7471725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• At the site of the fracture, a hematoma is first formed
</a:t>
            </a:r>
            <a:endParaRPr lang="en-CA" sz="24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50900" y="3721100"/>
            <a:ext cx="5599290" cy="35907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00" dirty="0">
                <a:solidFill>
                  <a:srgbClr val="000000"/>
                </a:solidFill>
                <a:latin typeface="Palatino Linotype" pitchFamily="18" charset="0"/>
                <a:cs typeface="Palatino Linotype"/>
              </a:rPr>
              <a:t>• the inflammatory response begins with</a:t>
            </a:r>
            <a:endParaRPr lang="en-CA" sz="24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50900" y="4140200"/>
            <a:ext cx="5701882" cy="8931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GB" sz="2402" dirty="0">
                <a:solidFill>
                  <a:srgbClr val="000000"/>
                </a:solidFill>
                <a:latin typeface="Palatino Linotype" pitchFamily="18" charset="0"/>
                <a:cs typeface="Times New Roman"/>
              </a:rPr>
              <a:t>- increased permeability of capillaries and</a:t>
            </a:r>
            <a:br>
              <a:rPr lang="en-GB" sz="2402" dirty="0">
                <a:solidFill>
                  <a:srgbClr val="000000"/>
                </a:solidFill>
                <a:latin typeface="Palatino Linotype" pitchFamily="18" charset="0"/>
                <a:cs typeface="Times New Roman"/>
              </a:rPr>
            </a:br>
            <a:r>
              <a:rPr lang="en-GB" sz="2402" dirty="0">
                <a:solidFill>
                  <a:srgbClr val="000000"/>
                </a:solidFill>
                <a:latin typeface="Palatino Linotype" pitchFamily="18" charset="0"/>
                <a:cs typeface="Times New Roman"/>
              </a:rPr>
              <a:t>	migration
</a:t>
            </a:r>
            <a:endParaRPr lang="en-CA" sz="24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847067" y="4782780"/>
            <a:ext cx="7093288" cy="89306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GB" sz="2400" dirty="0">
                <a:solidFill>
                  <a:srgbClr val="000000"/>
                </a:solidFill>
                <a:latin typeface="Palatino Linotype" pitchFamily="18" charset="0"/>
                <a:cs typeface="Times New Roman"/>
              </a:rPr>
              <a:t>of the phagocytes whose lysosomal enzymes "clean"</a:t>
            </a:r>
            <a:br>
              <a:rPr lang="en-GB" sz="2400" dirty="0">
                <a:solidFill>
                  <a:srgbClr val="000000"/>
                </a:solidFill>
                <a:latin typeface="Palatino Linotype" pitchFamily="18" charset="0"/>
                <a:cs typeface="Times New Roman"/>
              </a:rPr>
            </a:br>
            <a:r>
              <a:rPr lang="en-GB" sz="2400" dirty="0">
                <a:solidFill>
                  <a:srgbClr val="000000"/>
                </a:solidFill>
                <a:latin typeface="Palatino Linotype" pitchFamily="18" charset="0"/>
                <a:cs typeface="Times New Roman"/>
              </a:rPr>
              <a:t>	necrotic bone and tissue debris, and then
</a:t>
            </a:r>
            <a:endParaRPr lang="en-CA" sz="24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50900" y="5453062"/>
            <a:ext cx="7258397" cy="100027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GB" sz="2402" dirty="0">
                <a:solidFill>
                  <a:srgbClr val="000000"/>
                </a:solidFill>
                <a:latin typeface="Palatino Linotype" pitchFamily="18" charset="0"/>
                <a:cs typeface="Times New Roman"/>
              </a:rPr>
              <a:t>- creates a fibrin network that serves as a weft for</a:t>
            </a:r>
            <a:br>
              <a:rPr lang="en-GB" sz="2402" dirty="0">
                <a:solidFill>
                  <a:srgbClr val="000000"/>
                </a:solidFill>
                <a:latin typeface="Palatino Linotype" pitchFamily="18" charset="0"/>
                <a:cs typeface="Times New Roman"/>
              </a:rPr>
            </a:br>
            <a:r>
              <a:rPr lang="en-GB" sz="2402" dirty="0">
                <a:solidFill>
                  <a:srgbClr val="000000"/>
                </a:solidFill>
                <a:latin typeface="Palatino Linotype" pitchFamily="18" charset="0"/>
                <a:cs typeface="Times New Roman"/>
              </a:rPr>
              <a:t>	growth of fibroblasts and newly formed capillaries
</a:t>
            </a:r>
            <a:endParaRPr lang="en-CA" sz="2400" dirty="0">
              <a:solidFill>
                <a:srgbClr val="000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2461646" y="581264"/>
            <a:ext cx="4220707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8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Bone tissue repair
</a:t>
            </a:r>
            <a:endParaRPr lang="en-CA" sz="3998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98500" y="2070100"/>
            <a:ext cx="6655668" cy="66684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• formation of a callus, which is a newly created </a:t>
            </a:r>
          </a:p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fibrous-cartilaginous tissue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98500" y="3187700"/>
            <a:ext cx="8088753" cy="59798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the callus can be periosteal when it is on the periphery of </a:t>
            </a:r>
          </a:p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the fracture site or</a:t>
            </a: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98500" y="4229100"/>
            <a:ext cx="6434454" cy="59798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• intramedullary callus when it is in the </a:t>
            </a:r>
            <a:r>
              <a:rPr lang="en-GB" sz="2400" dirty="0" err="1">
                <a:solidFill>
                  <a:srgbClr val="000000"/>
                </a:solidFill>
                <a:latin typeface="Palatino Linotype"/>
                <a:cs typeface="Palatino Linotype"/>
              </a:rPr>
              <a:t>center</a:t>
            </a: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 </a:t>
            </a:r>
          </a:p>
          <a:p>
            <a:pPr>
              <a:lnSpc>
                <a:spcPts val="2300"/>
              </a:lnSpc>
              <a:tabLst>
                <a:tab pos="342900" algn="l"/>
              </a:tabLst>
            </a:pPr>
            <a:r>
              <a:rPr lang="en-GB" sz="2400" dirty="0">
                <a:solidFill>
                  <a:srgbClr val="000000"/>
                </a:solidFill>
                <a:latin typeface="Palatino Linotype"/>
                <a:cs typeface="Palatino Linotype"/>
              </a:rPr>
              <a:t>of a bone fracture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98500" y="5194300"/>
            <a:ext cx="6298199" cy="100027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600"/>
              </a:lnSpc>
              <a:tabLst>
                <a:tab pos="342900" algn="l"/>
              </a:tabLst>
            </a:pP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• the callus is later transformed into a sponge</a:t>
            </a:r>
            <a:b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402" dirty="0">
                <a:solidFill>
                  <a:srgbClr val="000000"/>
                </a:solidFill>
                <a:latin typeface="Palatino Linotype"/>
                <a:cs typeface="Palatino Linotype"/>
              </a:rPr>
              <a:t>	bone by means of osteoblasts
</a:t>
            </a:r>
            <a:endParaRPr lang="en-CA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2051720" y="661246"/>
            <a:ext cx="4448334" cy="65402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CA" sz="4414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Bone remodeling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97898" y="2562200"/>
            <a:ext cx="5487080" cy="19749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5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The sponge bone is transformed 
    in a compact bone
</a:t>
            </a:r>
            <a:endParaRPr lang="en-CA" sz="2400" dirty="0">
              <a:solidFill>
                <a:srgbClr val="000000"/>
              </a:solidFill>
            </a:endParaRPr>
          </a:p>
          <a:p>
            <a:pPr>
              <a:lnSpc>
                <a:spcPts val="3220"/>
              </a:lnSpc>
            </a:pPr>
            <a:endParaRPr lang="en-CA" sz="2795" dirty="0">
              <a:solidFill>
                <a:srgbClr val="000000"/>
              </a:solidFill>
              <a:latin typeface="Palatino Linotype"/>
              <a:cs typeface="Palatino Linotype"/>
            </a:endParaRPr>
          </a:p>
          <a:p>
            <a:pPr>
              <a:lnSpc>
                <a:spcPts val="3220"/>
              </a:lnSpc>
            </a:pP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55700" y="3327400"/>
            <a:ext cx="5656998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The bone marrow is reconstituted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55700" y="3771900"/>
            <a:ext cx="6471323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The bone is restructured in response to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498600" y="4191000"/>
            <a:ext cx="5180905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55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chemical and mechanical stimuli
 (Wolf's Law)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2003003" y="456952"/>
            <a:ext cx="5081519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8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Primary bone healing
</a:t>
            </a:r>
            <a:endParaRPr lang="en-CA" sz="3998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927100" y="1701800"/>
            <a:ext cx="8288038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When there is a direct connection between the two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broken bones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927100" y="2527300"/>
            <a:ext cx="7233327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A compact bone is immediately formed and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927100" y="2997200"/>
            <a:ext cx="5200142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There is not create of the callus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927100" y="3441700"/>
            <a:ext cx="5939126" cy="164147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95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a large number is gradually created</a:t>
            </a:r>
          </a:p>
          <a:p>
            <a:pPr>
              <a:lnSpc>
                <a:spcPts val="3195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secondary osteons</a:t>
            </a:r>
            <a:endParaRPr lang="en-CA" sz="2400" dirty="0">
              <a:solidFill>
                <a:srgbClr val="000000"/>
              </a:solidFill>
            </a:endParaRPr>
          </a:p>
          <a:p>
            <a:pPr>
              <a:lnSpc>
                <a:spcPts val="3220"/>
              </a:lnSpc>
            </a:pPr>
            <a:endParaRPr lang="en-CA" sz="2795" dirty="0">
              <a:solidFill>
                <a:srgbClr val="000000"/>
              </a:solidFill>
              <a:latin typeface="Palatino Linotype"/>
              <a:cs typeface="Palatino Linotype"/>
            </a:endParaRPr>
          </a:p>
          <a:p>
            <a:pPr>
              <a:lnSpc>
                <a:spcPts val="3220"/>
              </a:lnSpc>
            </a:pP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927100" y="4330700"/>
            <a:ext cx="7281673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A process that takes several months or more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Years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-31750"/>
            <a:ext cx="9144000" cy="68453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619672" y="972195"/>
            <a:ext cx="5650586" cy="117981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lang="en-CA" sz="4008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Secondary bone healing
</a:t>
            </a:r>
            <a:endParaRPr lang="en-CA" sz="3998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50900" y="1943100"/>
            <a:ext cx="7508466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When the ends of the bones are not in contact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850900" y="2413000"/>
            <a:ext cx="3241850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>
                <a:solidFill>
                  <a:srgbClr val="000000"/>
                </a:solidFill>
                <a:latin typeface="Palatino Linotype"/>
                <a:cs typeface="Palatino Linotype"/>
              </a:rPr>
              <a:t>• A callus is created.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850900" y="2882900"/>
            <a:ext cx="6689332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Callus can be periosteal and medullary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193800" y="3289300"/>
            <a:ext cx="7336945" cy="76944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950"/>
              </a:lnSpc>
            </a:pPr>
            <a:r>
              <a:rPr lang="en-GB" sz="2798">
                <a:solidFill>
                  <a:srgbClr val="000000"/>
                </a:solidFill>
                <a:latin typeface="Palatino Linotype"/>
                <a:cs typeface="Palatino Linotype"/>
              </a:rPr>
              <a:t>It establishes structural continuity of the bone.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850900" y="3733800"/>
            <a:ext cx="4962897" cy="4103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Callus undergoes ossification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50900" y="4178300"/>
            <a:ext cx="6497933" cy="205184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</a:t>
            </a: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The callus is formed relatively quickly, 
In a few weeks
</a:t>
            </a:r>
            <a:endParaRPr lang="en-CA" sz="2400" dirty="0">
              <a:solidFill>
                <a:srgbClr val="000000"/>
              </a:solidFill>
            </a:endParaRPr>
          </a:p>
          <a:p>
            <a:pPr>
              <a:lnSpc>
                <a:spcPts val="3220"/>
              </a:lnSpc>
            </a:pPr>
            <a:endParaRPr lang="en-CA" sz="2795" dirty="0">
              <a:solidFill>
                <a:srgbClr val="000000"/>
              </a:solidFill>
              <a:latin typeface="Palatino Linotype"/>
              <a:cs typeface="Palatino Linotype"/>
            </a:endParaRPr>
          </a:p>
          <a:p>
            <a:pPr>
              <a:lnSpc>
                <a:spcPts val="3220"/>
              </a:lnSpc>
            </a:pP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93800" y="4584700"/>
            <a:ext cx="65" cy="4103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95"/>
              </a:lnSpc>
            </a:pP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331529" y="476188"/>
            <a:ext cx="6480941" cy="165429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300"/>
              </a:lnSpc>
              <a:tabLst>
                <a:tab pos="1816100" algn="l"/>
              </a:tabLst>
            </a:pPr>
            <a:r>
              <a:rPr lang="en-GB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The local factors that affect the</a:t>
            </a:r>
            <a:br>
              <a:rPr lang="en-GB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</a:br>
            <a:r>
              <a:rPr lang="en-GB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	bone healing
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09600" y="2222500"/>
            <a:ext cx="2753959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8" dirty="0">
                <a:solidFill>
                  <a:srgbClr val="000000"/>
                </a:solidFill>
                <a:latin typeface="Palatino Linotype"/>
                <a:cs typeface="Palatino Linotype"/>
              </a:rPr>
              <a:t>• Immobilization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09600" y="3086100"/>
            <a:ext cx="3505768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Injury to soft tissues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09600" y="3962400"/>
            <a:ext cx="4198265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Cut off the blood supply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09600" y="4826000"/>
            <a:ext cx="1619033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•Infection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09600" y="5702300"/>
            <a:ext cx="5060937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Loss of bone in severe injuries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1689100" y="317500"/>
            <a:ext cx="6623608" cy="105157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GB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Systemic factors that adversely </a:t>
            </a:r>
          </a:p>
          <a:p>
            <a:pPr>
              <a:lnSpc>
                <a:spcPts val="4140"/>
              </a:lnSpc>
            </a:pPr>
            <a:r>
              <a:rPr lang="en-GB" sz="3610" b="1" dirty="0">
                <a:solidFill>
                  <a:srgbClr val="FF0000"/>
                </a:solidFill>
                <a:latin typeface="Palatino Linotype Bold"/>
                <a:cs typeface="Palatino Linotype Bold"/>
              </a:rPr>
              <a:t>affect healing  bones</a:t>
            </a:r>
            <a:endParaRPr lang="en-CA" sz="3600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231900" y="2146300"/>
            <a:ext cx="6578724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8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malnutrition , hypovitaminosis C and D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27584" y="2949179"/>
            <a:ext cx="6796732" cy="119263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1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leads to a decrease in the activity and</a:t>
            </a:r>
          </a:p>
          <a:p>
            <a:pPr>
              <a:lnSpc>
                <a:spcPts val="31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 proliferation of cells, </a:t>
            </a:r>
          </a:p>
          <a:p>
            <a:pPr>
              <a:lnSpc>
                <a:spcPts val="31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which  leads to prolonged callus formation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31900" y="4559300"/>
            <a:ext cx="1500411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805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Smoking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827584" y="5500666"/>
            <a:ext cx="6450484" cy="104676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Inhibits the function of osteoblasts and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It leads to vasoconstriction.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39752" y="620688"/>
            <a:ext cx="4392488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rgbClr val="C00000"/>
                </a:solidFill>
                <a:latin typeface="Palatino Linotype" pitchFamily="18" charset="0"/>
                <a:cs typeface="Times New Roman" pitchFamily="18" charset="0"/>
              </a:rPr>
              <a:t>Bone division and size 
</a:t>
            </a:r>
            <a:endParaRPr lang="en-US" sz="2800" b="1" dirty="0">
              <a:solidFill>
                <a:srgbClr val="C00000"/>
              </a:solidFill>
              <a:latin typeface="Palatino Linotype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1" name="TextBox 2"/>
          <p:cNvSpPr txBox="1"/>
          <p:nvPr/>
        </p:nvSpPr>
        <p:spPr>
          <a:xfrm>
            <a:off x="698500" y="482600"/>
            <a:ext cx="2255426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16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malignant diseases
</a:t>
            </a:r>
            <a:endParaRPr lang="en-CA" sz="2006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98500" y="838200"/>
            <a:ext cx="6857647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  <a:tabLst>
                <a:tab pos="342900" algn="l"/>
              </a:tabLst>
            </a:pP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inhibition of the healing process due to cachexia, anorexia,</a:t>
            </a:r>
            <a:b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	metabolic disorders, protein catabolism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041400" y="2019300"/>
            <a:ext cx="474489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16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Age
</a:t>
            </a:r>
            <a:endParaRPr lang="en-CA" sz="2006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98500" y="2400300"/>
            <a:ext cx="2287486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slow bone healing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98500" y="3136900"/>
            <a:ext cx="2034211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14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diabetes mellitus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98500" y="3505200"/>
            <a:ext cx="6670480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GB" sz="2006" dirty="0">
                <a:solidFill>
                  <a:srgbClr val="000000"/>
                </a:solidFill>
                <a:latin typeface="Palatino Linotype"/>
                <a:cs typeface="Palatino Linotype"/>
              </a:rPr>
              <a:t>• Impaired healing of the wound and bone due to reduced
</a:t>
            </a:r>
            <a:endParaRPr lang="en-CA" sz="2006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041400" y="3810000"/>
            <a:ext cx="7844392" cy="92333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collagen formation and networking, as well as due to the tendency to</a:t>
            </a:r>
            <a:b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infections
</a:t>
            </a:r>
            <a:endParaRPr lang="en-CA" sz="2004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622300" y="5041900"/>
            <a:ext cx="3579506" cy="5899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16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steroids , immunosuppression
</a:t>
            </a:r>
            <a:endParaRPr lang="en-CA" sz="2006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22300" y="5397500"/>
            <a:ext cx="7599837" cy="123110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400"/>
              </a:lnSpc>
              <a:tabLst>
                <a:tab pos="342900" algn="l"/>
                <a:tab pos="342900" algn="l"/>
              </a:tabLst>
            </a:pP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• Inhibits all aspects of the bone healing process because it leads to</a:t>
            </a:r>
            <a:b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	impaired cell function, inhibition of cytokine synthesis,</a:t>
            </a:r>
            <a:b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004" dirty="0">
                <a:solidFill>
                  <a:srgbClr val="000000"/>
                </a:solidFill>
                <a:latin typeface="Palatino Linotype"/>
                <a:cs typeface="Palatino Linotype"/>
              </a:rPr>
              <a:t>	fibroblast proliferation
</a:t>
            </a:r>
            <a:endParaRPr lang="en-CA" sz="2004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2" name="TextBox 2"/>
          <p:cNvSpPr txBox="1"/>
          <p:nvPr/>
        </p:nvSpPr>
        <p:spPr>
          <a:xfrm>
            <a:off x="1206500" y="254000"/>
            <a:ext cx="6791924" cy="157735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4140"/>
              </a:lnSpc>
            </a:pPr>
            <a:r>
              <a:rPr lang="en-GB" sz="3612" b="1" dirty="0">
                <a:solidFill>
                  <a:srgbClr val="C00000"/>
                </a:solidFill>
                <a:latin typeface="Palatino Linotype" pitchFamily="18" charset="0"/>
                <a:cs typeface="Times New Roman" pitchFamily="18" charset="0"/>
              </a:rPr>
              <a:t>Cytokines and growth factors in
bone healing process
</a:t>
            </a:r>
            <a:endParaRPr lang="en-CA" sz="3602" dirty="0">
              <a:solidFill>
                <a:srgbClr val="C0000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841500" y="1752600"/>
            <a:ext cx="5908669" cy="35509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• primary mediators in bone healing:</a:t>
            </a:r>
            <a:endParaRPr lang="en-CA" sz="2795" dirty="0">
              <a:solidFill>
                <a:srgbClr val="00000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841500" y="2908300"/>
            <a:ext cx="902491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8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- </a:t>
            </a:r>
            <a:r>
              <a:rPr lang="en-CA" sz="2798" dirty="0" err="1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ЕGF</a:t>
            </a:r>
            <a:endParaRPr lang="en-CA" sz="2798" dirty="0">
              <a:solidFill>
                <a:srgbClr val="000000"/>
              </a:solidFill>
              <a:latin typeface="Palatino Linotype" pitchFamily="18" charset="0"/>
              <a:cs typeface="Times New Roman" pitchFamily="18" charset="0"/>
            </a:endParaRPr>
          </a:p>
          <a:p>
            <a:pPr>
              <a:lnSpc>
                <a:spcPts val="3220"/>
              </a:lnSpc>
            </a:pPr>
            <a:endParaRPr lang="en-CA" sz="2798" dirty="0">
              <a:solidFill>
                <a:srgbClr val="00000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841500" y="3340100"/>
            <a:ext cx="880049" cy="41036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- </a:t>
            </a:r>
            <a:r>
              <a:rPr lang="en-CA" sz="2795" dirty="0" err="1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FGF</a:t>
            </a:r>
            <a:endParaRPr lang="en-CA" sz="2795" dirty="0">
              <a:solidFill>
                <a:srgbClr val="00000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841500" y="3759200"/>
            <a:ext cx="1165384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- </a:t>
            </a:r>
            <a:r>
              <a:rPr lang="en-CA" sz="2795" dirty="0" err="1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PDGF</a:t>
            </a:r>
            <a:endParaRPr lang="en-CA" sz="2795" dirty="0">
              <a:solidFill>
                <a:srgbClr val="000000"/>
              </a:solidFill>
              <a:latin typeface="Palatino Linotype" pitchFamily="18" charset="0"/>
              <a:cs typeface="Times New Roman" pitchFamily="18" charset="0"/>
            </a:endParaRPr>
          </a:p>
          <a:p>
            <a:pPr>
              <a:lnSpc>
                <a:spcPts val="3220"/>
              </a:lnSpc>
            </a:pPr>
            <a:endParaRPr lang="en-CA" sz="2795" dirty="0">
              <a:solidFill>
                <a:srgbClr val="00000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841500" y="4191000"/>
            <a:ext cx="1218282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- </a:t>
            </a:r>
            <a:r>
              <a:rPr lang="en-CA" sz="2795" dirty="0" err="1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TGF</a:t>
            </a:r>
            <a:r>
              <a:rPr lang="en-CA" sz="2795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-</a:t>
            </a:r>
            <a:r>
              <a:rPr lang="el-GR" sz="2795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β</a:t>
            </a:r>
            <a:endParaRPr lang="en-CA" sz="2795" dirty="0">
              <a:solidFill>
                <a:srgbClr val="000000"/>
              </a:solidFill>
              <a:latin typeface="Palatino Linotype" pitchFamily="18" charset="0"/>
              <a:cs typeface="Times New Roman" pitchFamily="18" charset="0"/>
            </a:endParaRPr>
          </a:p>
          <a:p>
            <a:pPr>
              <a:lnSpc>
                <a:spcPts val="3220"/>
              </a:lnSpc>
            </a:pPr>
            <a:endParaRPr lang="en-CA" sz="2795" dirty="0">
              <a:solidFill>
                <a:srgbClr val="00000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841500" y="4622800"/>
            <a:ext cx="2330766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- </a:t>
            </a:r>
            <a:r>
              <a:rPr lang="en-CA" sz="2795" dirty="0" err="1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IGF</a:t>
            </a:r>
            <a:r>
              <a:rPr lang="en-CA" sz="2795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 I и </a:t>
            </a:r>
            <a:r>
              <a:rPr lang="en-CA" sz="2795" dirty="0" err="1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IGF</a:t>
            </a:r>
            <a:r>
              <a:rPr lang="en-CA" sz="2795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 II</a:t>
            </a:r>
          </a:p>
          <a:p>
            <a:pPr>
              <a:lnSpc>
                <a:spcPts val="3220"/>
              </a:lnSpc>
            </a:pPr>
            <a:endParaRPr lang="en-CA" sz="2795" dirty="0">
              <a:solidFill>
                <a:srgbClr val="00000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841500" y="5041900"/>
            <a:ext cx="846386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- IL-1</a:t>
            </a:r>
          </a:p>
          <a:p>
            <a:pPr>
              <a:lnSpc>
                <a:spcPts val="3220"/>
              </a:lnSpc>
            </a:pPr>
            <a:endParaRPr lang="en-CA" sz="2795" dirty="0">
              <a:solidFill>
                <a:srgbClr val="00000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841500" y="5473700"/>
            <a:ext cx="1272784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- </a:t>
            </a:r>
            <a:r>
              <a:rPr lang="en-CA" sz="2795" dirty="0" err="1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TNF</a:t>
            </a:r>
            <a:r>
              <a:rPr lang="en-CA" sz="2795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-</a:t>
            </a:r>
            <a:r>
              <a:rPr lang="el-GR" sz="2795" dirty="0">
                <a:solidFill>
                  <a:srgbClr val="000000"/>
                </a:solidFill>
                <a:latin typeface="Palatino Linotype" pitchFamily="18" charset="0"/>
                <a:cs typeface="Times New Roman" pitchFamily="18" charset="0"/>
              </a:rPr>
              <a:t>α</a:t>
            </a:r>
            <a:endParaRPr lang="en-CA" sz="2795" dirty="0">
              <a:solidFill>
                <a:srgbClr val="000000"/>
              </a:solidFill>
              <a:latin typeface="Palatino Linotype" pitchFamily="18" charset="0"/>
              <a:cs typeface="Times New Roman" pitchFamily="18" charset="0"/>
            </a:endParaRPr>
          </a:p>
          <a:p>
            <a:pPr>
              <a:lnSpc>
                <a:spcPts val="3220"/>
              </a:lnSpc>
            </a:pPr>
            <a:endParaRPr lang="en-CA" sz="2795" dirty="0">
              <a:solidFill>
                <a:srgbClr val="000000"/>
              </a:solidFill>
              <a:latin typeface="Palatino Linotype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20" name="TextBox 2"/>
          <p:cNvSpPr txBox="1"/>
          <p:nvPr/>
        </p:nvSpPr>
        <p:spPr>
          <a:xfrm>
            <a:off x="737325" y="255699"/>
            <a:ext cx="7397859" cy="142346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680"/>
              </a:lnSpc>
            </a:pPr>
            <a:r>
              <a:rPr lang="en-GB" sz="3216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Cytokines and growth factors that
stimulate osteoblasts and/or osteoclasts
</a:t>
            </a:r>
            <a:endParaRPr lang="en-CA" sz="3206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1691680" y="1700808"/>
            <a:ext cx="6041719" cy="71814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60"/>
              </a:lnSpc>
            </a:pPr>
            <a:r>
              <a:rPr lang="en-GB" sz="2410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            bone formation       bone resorption
</a:t>
            </a: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1231900" y="2514600"/>
            <a:ext cx="548227" cy="70532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IL-1</a:t>
            </a:r>
          </a:p>
          <a:p>
            <a:pPr>
              <a:lnSpc>
                <a:spcPts val="2760"/>
              </a:lnSpc>
            </a:pP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231900" y="2882900"/>
            <a:ext cx="916918" cy="70532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dirty="0" err="1">
                <a:solidFill>
                  <a:srgbClr val="000000"/>
                </a:solidFill>
                <a:latin typeface="Palatino Linotype"/>
                <a:cs typeface="Palatino Linotype"/>
              </a:rPr>
              <a:t>TNF</a:t>
            </a: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-</a:t>
            </a:r>
            <a:r>
              <a:rPr lang="el-GR" sz="2400" dirty="0">
                <a:solidFill>
                  <a:srgbClr val="000000"/>
                </a:solidFill>
                <a:latin typeface="Palatino Linotype"/>
                <a:cs typeface="Palatino Linotype"/>
              </a:rPr>
              <a:t>α</a:t>
            </a:r>
            <a:endParaRPr lang="en-CA" sz="2400" dirty="0">
              <a:solidFill>
                <a:srgbClr val="000000"/>
              </a:solidFill>
              <a:latin typeface="Palatino Linotype"/>
              <a:cs typeface="Palatino Linotype"/>
            </a:endParaRPr>
          </a:p>
          <a:p>
            <a:pPr>
              <a:lnSpc>
                <a:spcPts val="2760"/>
              </a:lnSpc>
            </a:pP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31900" y="3606800"/>
            <a:ext cx="878446" cy="70532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dirty="0" err="1">
                <a:solidFill>
                  <a:srgbClr val="000000"/>
                </a:solidFill>
                <a:latin typeface="Palatino Linotype"/>
                <a:cs typeface="Palatino Linotype"/>
              </a:rPr>
              <a:t>ТGF</a:t>
            </a: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-</a:t>
            </a:r>
            <a:r>
              <a:rPr lang="el-GR" sz="2400" dirty="0">
                <a:solidFill>
                  <a:srgbClr val="000000"/>
                </a:solidFill>
                <a:latin typeface="Palatino Linotype"/>
                <a:cs typeface="Palatino Linotype"/>
              </a:rPr>
              <a:t>β</a:t>
            </a:r>
            <a:endParaRPr lang="en-CA" sz="2400" dirty="0">
              <a:solidFill>
                <a:srgbClr val="000000"/>
              </a:solidFill>
              <a:latin typeface="Palatino Linotype"/>
              <a:cs typeface="Palatino Linotype"/>
            </a:endParaRPr>
          </a:p>
          <a:p>
            <a:pPr>
              <a:lnSpc>
                <a:spcPts val="2760"/>
              </a:lnSpc>
            </a:pP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31900" y="3975100"/>
            <a:ext cx="831959" cy="70532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dirty="0" err="1">
                <a:solidFill>
                  <a:srgbClr val="000000"/>
                </a:solidFill>
                <a:latin typeface="Palatino Linotype"/>
                <a:cs typeface="Palatino Linotype"/>
              </a:rPr>
              <a:t>PDGF</a:t>
            </a:r>
            <a:endParaRPr lang="en-CA" sz="2400" dirty="0">
              <a:solidFill>
                <a:srgbClr val="000000"/>
              </a:solidFill>
              <a:latin typeface="Palatino Linotype"/>
              <a:cs typeface="Palatino Linotype"/>
            </a:endParaRPr>
          </a:p>
          <a:p>
            <a:pPr>
              <a:lnSpc>
                <a:spcPts val="2760"/>
              </a:lnSpc>
            </a:pP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231900" y="5067300"/>
            <a:ext cx="767839" cy="70532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IGF-1</a:t>
            </a:r>
          </a:p>
          <a:p>
            <a:pPr>
              <a:lnSpc>
                <a:spcPts val="2760"/>
              </a:lnSpc>
            </a:pP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231900" y="5435600"/>
            <a:ext cx="767839" cy="70532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2" dirty="0" err="1">
                <a:solidFill>
                  <a:srgbClr val="000000"/>
                </a:solidFill>
                <a:latin typeface="Palatino Linotype"/>
                <a:cs typeface="Palatino Linotype"/>
              </a:rPr>
              <a:t>IGF</a:t>
            </a:r>
            <a:r>
              <a:rPr lang="en-CA" sz="2402" dirty="0">
                <a:solidFill>
                  <a:srgbClr val="000000"/>
                </a:solidFill>
                <a:latin typeface="Palatino Linotype"/>
                <a:cs typeface="Palatino Linotype"/>
              </a:rPr>
              <a:t>-2</a:t>
            </a:r>
          </a:p>
          <a:p>
            <a:pPr>
              <a:lnSpc>
                <a:spcPts val="2760"/>
              </a:lnSpc>
            </a:pPr>
            <a:endParaRPr lang="en-CA" sz="2402" dirty="0">
              <a:solidFill>
                <a:srgbClr val="000000"/>
              </a:solidFill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1231900" y="5803900"/>
            <a:ext cx="578685" cy="70532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CA" sz="2400" dirty="0" err="1">
                <a:solidFill>
                  <a:srgbClr val="000000"/>
                </a:solidFill>
                <a:latin typeface="Palatino Linotype"/>
                <a:cs typeface="Palatino Linotype"/>
              </a:rPr>
              <a:t>FGF</a:t>
            </a:r>
            <a:endParaRPr lang="en-CA" sz="2400" dirty="0">
              <a:solidFill>
                <a:srgbClr val="000000"/>
              </a:solidFill>
              <a:latin typeface="Palatino Linotype"/>
              <a:cs typeface="Palatino Linotype"/>
            </a:endParaRPr>
          </a:p>
          <a:p>
            <a:pPr>
              <a:lnSpc>
                <a:spcPts val="2760"/>
              </a:lnSpc>
            </a:pP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136900" y="2514600"/>
            <a:ext cx="58928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2743200" algn="l"/>
              </a:tabLst>
            </a:pPr>
            <a:r>
              <a:rPr lang="en-CA" sz="2400" dirty="0">
                <a:solidFill>
                  <a:srgbClr val="000000"/>
                </a:solidFill>
                <a:latin typeface="Palatino Linotype"/>
                <a:cs typeface="Palatino Linotype"/>
              </a:rPr>
              <a:t>+	+++</a:t>
            </a:r>
          </a:p>
          <a:p>
            <a:pPr>
              <a:lnSpc>
                <a:spcPts val="2760"/>
              </a:lnSpc>
            </a:pPr>
            <a:endParaRPr lang="en-CA" sz="2400" dirty="0">
              <a:solidFill>
                <a:srgbClr val="000000"/>
              </a:solidFill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3162300" y="2882900"/>
            <a:ext cx="58674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2717800" algn="l"/>
              </a:tabLst>
            </a:pPr>
            <a:r>
              <a:rPr lang="en-CA" sz="2400">
                <a:solidFill>
                  <a:srgbClr val="000000"/>
                </a:solidFill>
                <a:latin typeface="Palatino Linotype"/>
                <a:cs typeface="Palatino Linotype"/>
              </a:rPr>
              <a:t>+	+++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3060700" y="3606800"/>
            <a:ext cx="5969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2971800" algn="l"/>
              </a:tabLst>
            </a:pPr>
            <a:r>
              <a:rPr lang="en-CA" sz="2400">
                <a:solidFill>
                  <a:srgbClr val="000000"/>
                </a:solidFill>
                <a:latin typeface="Palatino Linotype"/>
                <a:cs typeface="Palatino Linotype"/>
              </a:rPr>
              <a:t>++	++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3060700" y="3975100"/>
            <a:ext cx="5969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2971800" algn="l"/>
              </a:tabLst>
            </a:pPr>
            <a:r>
              <a:rPr lang="en-CA" sz="2400">
                <a:solidFill>
                  <a:srgbClr val="000000"/>
                </a:solidFill>
                <a:latin typeface="Palatino Linotype"/>
                <a:cs typeface="Palatino Linotype"/>
              </a:rPr>
              <a:t>++	++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3060700" y="5067300"/>
            <a:ext cx="5969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124200" algn="l"/>
              </a:tabLst>
            </a:pPr>
            <a:r>
              <a:rPr lang="en-CA" sz="2400">
                <a:solidFill>
                  <a:srgbClr val="000000"/>
                </a:solidFill>
                <a:latin typeface="Palatino Linotype"/>
                <a:cs typeface="Palatino Linotype"/>
              </a:rPr>
              <a:t>+++	0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3060700" y="5435600"/>
            <a:ext cx="5969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124200" algn="l"/>
              </a:tabLst>
            </a:pPr>
            <a:r>
              <a:rPr lang="en-CA" sz="2402">
                <a:solidFill>
                  <a:srgbClr val="000000"/>
                </a:solidFill>
                <a:latin typeface="Palatino Linotype"/>
                <a:cs typeface="Palatino Linotype"/>
              </a:rPr>
              <a:t>+++	0</a:t>
            </a:r>
          </a:p>
          <a:p>
            <a:pPr>
              <a:lnSpc>
                <a:spcPts val="2760"/>
              </a:lnSpc>
            </a:pPr>
            <a:endParaRPr lang="en-CA" sz="2402">
              <a:solidFill>
                <a:srgbClr val="000000"/>
              </a:solidFill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3060700" y="5803900"/>
            <a:ext cx="5969000" cy="5080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700"/>
              </a:lnSpc>
              <a:tabLst>
                <a:tab pos="3124200" algn="l"/>
              </a:tabLst>
            </a:pPr>
            <a:r>
              <a:rPr lang="en-CA" sz="2400">
                <a:solidFill>
                  <a:srgbClr val="000000"/>
                </a:solidFill>
                <a:latin typeface="Palatino Linotype"/>
                <a:cs typeface="Palatino Linotype"/>
              </a:rPr>
              <a:t>+++	0</a:t>
            </a:r>
          </a:p>
          <a:p>
            <a:pPr>
              <a:lnSpc>
                <a:spcPts val="2760"/>
              </a:lnSpc>
            </a:pPr>
            <a:endParaRPr lang="en-CA"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467544" y="353662"/>
            <a:ext cx="8495916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GB" sz="4414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What the student needs to know 
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22300" y="1879600"/>
            <a:ext cx="6955430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Structure and function of bones and joints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22300" y="2362200"/>
            <a:ext cx="6139501" cy="115416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Classification of locomotor disorders</a:t>
            </a:r>
            <a:b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</a:b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System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22300" y="3187700"/>
            <a:ext cx="6989093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• </a:t>
            </a:r>
            <a:r>
              <a:rPr lang="en-GB" sz="2798" dirty="0" err="1">
                <a:solidFill>
                  <a:srgbClr val="000000"/>
                </a:solidFill>
                <a:latin typeface="Palatino Linotype"/>
                <a:cs typeface="Palatino Linotype"/>
              </a:rPr>
              <a:t>Etiology</a:t>
            </a:r>
            <a:r>
              <a:rPr lang="en-GB" sz="2798" dirty="0">
                <a:solidFill>
                  <a:srgbClr val="000000"/>
                </a:solidFill>
                <a:latin typeface="Palatino Linotype"/>
                <a:cs typeface="Palatino Linotype"/>
              </a:rPr>
              <a:t> and pathogenesis of osteoporosis
</a:t>
            </a:r>
            <a:endParaRPr lang="en-CA" sz="2798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22300" y="3657600"/>
            <a:ext cx="7048404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</a:t>
            </a:r>
            <a:r>
              <a:rPr lang="en-GB" sz="2795" dirty="0" err="1">
                <a:solidFill>
                  <a:srgbClr val="000000"/>
                </a:solidFill>
                <a:latin typeface="Palatino Linotype"/>
                <a:cs typeface="Palatino Linotype"/>
              </a:rPr>
              <a:t>Etiology</a:t>
            </a: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 and pathogenesis of </a:t>
            </a:r>
            <a:r>
              <a:rPr lang="en-GB" sz="2795" dirty="0" err="1">
                <a:solidFill>
                  <a:srgbClr val="000000"/>
                </a:solidFill>
                <a:latin typeface="Palatino Linotype"/>
                <a:cs typeface="Palatino Linotype"/>
              </a:rPr>
              <a:t>osteomalacia</a:t>
            </a: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22300" y="4114800"/>
            <a:ext cx="6896119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</a:t>
            </a:r>
            <a:r>
              <a:rPr lang="en-GB" sz="2795" dirty="0" err="1">
                <a:solidFill>
                  <a:srgbClr val="000000"/>
                </a:solidFill>
                <a:latin typeface="Palatino Linotype"/>
                <a:cs typeface="Palatino Linotype"/>
              </a:rPr>
              <a:t>Etiology</a:t>
            </a: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 and pathogenesis of </a:t>
            </a:r>
            <a:r>
              <a:rPr lang="en-GB" sz="2795" dirty="0" err="1">
                <a:solidFill>
                  <a:srgbClr val="000000"/>
                </a:solidFill>
                <a:latin typeface="Palatino Linotype"/>
                <a:cs typeface="Palatino Linotype"/>
              </a:rPr>
              <a:t>ostearthritis</a:t>
            </a: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622300" y="4584700"/>
            <a:ext cx="7088735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</a:t>
            </a:r>
            <a:r>
              <a:rPr lang="en-GB" sz="2795" dirty="0" err="1">
                <a:solidFill>
                  <a:srgbClr val="000000"/>
                </a:solidFill>
                <a:latin typeface="Palatino Linotype"/>
                <a:cs typeface="Palatino Linotype"/>
              </a:rPr>
              <a:t>Etiology</a:t>
            </a: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 and pathogenesis of osteomyelitis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622300" y="5054600"/>
            <a:ext cx="6104235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GB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Mechanisms of bone healing process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5300"/>
          </a:xfrm>
          <a:prstGeom prst="rect">
            <a:avLst/>
          </a:prstGeom>
        </p:spPr>
      </p:pic>
      <p:sp>
        <p:nvSpPr>
          <p:cNvPr id="9" name="TextBox 2"/>
          <p:cNvSpPr txBox="1"/>
          <p:nvPr/>
        </p:nvSpPr>
        <p:spPr>
          <a:xfrm>
            <a:off x="324042" y="365323"/>
            <a:ext cx="8495916" cy="130805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GB" sz="4414" b="1" dirty="0">
                <a:solidFill>
                  <a:srgbClr val="000000"/>
                </a:solidFill>
                <a:latin typeface="Palatino Linotype Bold"/>
                <a:cs typeface="Palatino Linotype Bold"/>
              </a:rPr>
              <a:t>What the student needs to know 
</a:t>
            </a:r>
            <a:endParaRPr lang="en-CA" sz="4404" dirty="0">
              <a:solidFill>
                <a:srgbClr val="000000"/>
              </a:solidFill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622300" y="1917700"/>
            <a:ext cx="2492670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Palatino Linotype"/>
                <a:cs typeface="Palatino Linotype"/>
              </a:rPr>
              <a:t>• Key concepts 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622300" y="2336800"/>
            <a:ext cx="5402120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Times New Roman"/>
                <a:cs typeface="Times New Roman"/>
              </a:rPr>
              <a:t>- locomotor (musculoskeletal system)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622300" y="2755900"/>
            <a:ext cx="5754781" cy="12695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300"/>
              </a:lnSpc>
            </a:pPr>
            <a:r>
              <a:rPr lang="en-GB" sz="2795" dirty="0">
                <a:solidFill>
                  <a:srgbClr val="000000"/>
                </a:solidFill>
                <a:latin typeface="Times New Roman"/>
                <a:cs typeface="Times New Roman"/>
              </a:rPr>
              <a:t>- compact and spongy bone, </a:t>
            </a:r>
            <a:r>
              <a:rPr lang="en-GB" sz="2795" dirty="0" err="1">
                <a:solidFill>
                  <a:srgbClr val="000000"/>
                </a:solidFill>
                <a:latin typeface="Times New Roman"/>
                <a:cs typeface="Times New Roman"/>
              </a:rPr>
              <a:t>remodeling</a:t>
            </a:r>
            <a:br>
              <a:rPr lang="en-GB" sz="2795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GB" sz="2795" dirty="0">
                <a:solidFill>
                  <a:srgbClr val="000000"/>
                </a:solidFill>
                <a:latin typeface="Times New Roman"/>
                <a:cs typeface="Times New Roman"/>
              </a:rPr>
              <a:t>Bones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622300" y="3619500"/>
            <a:ext cx="2114361" cy="82073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220"/>
              </a:lnSpc>
            </a:pPr>
            <a:r>
              <a:rPr lang="en-CA" sz="2795" dirty="0">
                <a:solidFill>
                  <a:srgbClr val="000000"/>
                </a:solidFill>
                <a:latin typeface="Times New Roman"/>
                <a:cs typeface="Times New Roman"/>
              </a:rPr>
              <a:t>− bone density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622300" y="4025900"/>
            <a:ext cx="6275757" cy="129375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CA" sz="2798" dirty="0">
                <a:solidFill>
                  <a:srgbClr val="000000"/>
                </a:solidFill>
                <a:latin typeface="Times New Roman"/>
                <a:cs typeface="Times New Roman"/>
              </a:rPr>
              <a:t>− osteoporosis, </a:t>
            </a:r>
            <a:r>
              <a:rPr lang="en-CA" sz="2798" dirty="0" err="1">
                <a:solidFill>
                  <a:srgbClr val="000000"/>
                </a:solidFill>
                <a:latin typeface="Times New Roman"/>
                <a:cs typeface="Times New Roman"/>
              </a:rPr>
              <a:t>osteomalacia</a:t>
            </a:r>
            <a:r>
              <a:rPr lang="en-CA" sz="2798" dirty="0">
                <a:solidFill>
                  <a:srgbClr val="000000"/>
                </a:solidFill>
                <a:latin typeface="Times New Roman"/>
                <a:cs typeface="Times New Roman"/>
              </a:rPr>
              <a:t>, osteoarthritis,</a:t>
            </a:r>
            <a:br>
              <a:rPr lang="en-CA" sz="2798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CA" sz="2798" dirty="0">
                <a:solidFill>
                  <a:srgbClr val="000000"/>
                </a:solidFill>
                <a:latin typeface="Times New Roman"/>
                <a:cs typeface="Times New Roman"/>
              </a:rPr>
              <a:t>osteomyelitis
</a:t>
            </a:r>
            <a:endParaRPr lang="en-CA" sz="2795" dirty="0">
              <a:solidFill>
                <a:srgbClr val="000000"/>
              </a:solidFill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622300" y="4889500"/>
            <a:ext cx="4542910" cy="12695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3300"/>
              </a:lnSpc>
            </a:pPr>
            <a:r>
              <a:rPr lang="en-GB" sz="2795" dirty="0">
                <a:solidFill>
                  <a:srgbClr val="000000"/>
                </a:solidFill>
                <a:latin typeface="Times New Roman"/>
                <a:cs typeface="Times New Roman"/>
              </a:rPr>
              <a:t>− fracture (fracture) of the bone</a:t>
            </a:r>
            <a:br>
              <a:rPr lang="en-GB" sz="2795" dirty="0">
                <a:solidFill>
                  <a:srgbClr val="000000"/>
                </a:solidFill>
                <a:latin typeface="Times New Roman"/>
                <a:cs typeface="Times New Roman"/>
              </a:rPr>
            </a:br>
            <a:r>
              <a:rPr lang="en-GB" sz="2795" dirty="0">
                <a:solidFill>
                  <a:srgbClr val="000000"/>
                </a:solidFill>
                <a:latin typeface="Times New Roman"/>
                <a:cs typeface="Times New Roman"/>
              </a:rPr>
              <a:t>- bone repair (callus)
</a:t>
            </a:r>
            <a:endParaRPr lang="en-CA" sz="2795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4029</Words>
  <Application>Microsoft Office PowerPoint</Application>
  <PresentationFormat>On-screen Show (4:3)</PresentationFormat>
  <Paragraphs>594</Paragraphs>
  <Slides>94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94</vt:i4>
      </vt:variant>
    </vt:vector>
  </HeadingPairs>
  <TitlesOfParts>
    <vt:vector size="100" baseType="lpstr">
      <vt:lpstr>Arial</vt:lpstr>
      <vt:lpstr>Calibri</vt:lpstr>
      <vt:lpstr>Palatino Linotype</vt:lpstr>
      <vt:lpstr>Palatino Linotype Bold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Investintech.com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A2E_Engine</dc:creator>
  <cp:lastModifiedBy>Milos Marinkovic</cp:lastModifiedBy>
  <cp:revision>64</cp:revision>
  <dcterms:created xsi:type="dcterms:W3CDTF">2019-06-12T07:14:11Z</dcterms:created>
  <dcterms:modified xsi:type="dcterms:W3CDTF">2023-09-05T20:42:23Z</dcterms:modified>
</cp:coreProperties>
</file>